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74" r:id="rId7"/>
    <p:sldId id="304" r:id="rId8"/>
    <p:sldId id="287" r:id="rId9"/>
    <p:sldId id="279" r:id="rId10"/>
    <p:sldId id="308" r:id="rId11"/>
    <p:sldId id="305" r:id="rId12"/>
    <p:sldId id="311" r:id="rId13"/>
    <p:sldId id="306" r:id="rId14"/>
    <p:sldId id="307" r:id="rId15"/>
    <p:sldId id="309" r:id="rId16"/>
    <p:sldId id="284" r:id="rId17"/>
    <p:sldId id="310" r:id="rId18"/>
    <p:sldId id="288" r:id="rId19"/>
    <p:sldId id="285" r:id="rId20"/>
    <p:sldId id="280" r:id="rId21"/>
    <p:sldId id="302" r:id="rId22"/>
    <p:sldId id="273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C40"/>
    <a:srgbClr val="FCB835"/>
    <a:srgbClr val="FAA91F"/>
    <a:srgbClr val="FAAE27"/>
    <a:srgbClr val="FFC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8" autoAdjust="0"/>
    <p:restoredTop sz="95273" autoAdjust="0"/>
  </p:normalViewPr>
  <p:slideViewPr>
    <p:cSldViewPr snapToGrid="0">
      <p:cViewPr varScale="1">
        <p:scale>
          <a:sx n="107" d="100"/>
          <a:sy n="107" d="100"/>
        </p:scale>
        <p:origin x="9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4C24E-509C-4A5A-A92E-CC626527A6DA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66B09-957D-47AC-8C1E-BB2942CC0B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96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Pepe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6B09-957D-47AC-8C1E-BB2942CC0BC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31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Pepe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6B09-957D-47AC-8C1E-BB2942CC0BC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24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6B09-957D-47AC-8C1E-BB2942CC0BC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4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6B09-957D-47AC-8C1E-BB2942CC0BC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88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6B09-957D-47AC-8C1E-BB2942CC0BC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10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6B09-957D-47AC-8C1E-BB2942CC0BC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98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Rodrigo Herrera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6B09-957D-47AC-8C1E-BB2942CC0BC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26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70D1-A0F5-4882-BD67-5E4B47E6D424}" type="datetimeFigureOut">
              <a:rPr lang="es-CL" smtClean="0"/>
              <a:t>08-11-2018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908E-9C5F-409C-B222-033F67BC5E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666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70D1-A0F5-4882-BD67-5E4B47E6D424}" type="datetimeFigureOut">
              <a:rPr lang="es-CL" smtClean="0"/>
              <a:t>08-11-2018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908E-9C5F-409C-B222-033F67BC5E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07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70D1-A0F5-4882-BD67-5E4B47E6D424}" type="datetimeFigureOut">
              <a:rPr lang="es-CL" smtClean="0"/>
              <a:t>08-11-2018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908E-9C5F-409C-B222-033F67BC5E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038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70D1-A0F5-4882-BD67-5E4B47E6D424}" type="datetimeFigureOut">
              <a:rPr lang="es-CL" smtClean="0"/>
              <a:t>08-11-2018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908E-9C5F-409C-B222-033F67BC5E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547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70D1-A0F5-4882-BD67-5E4B47E6D424}" type="datetimeFigureOut">
              <a:rPr lang="es-CL" smtClean="0"/>
              <a:t>08-11-2018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908E-9C5F-409C-B222-033F67BC5E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98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70D1-A0F5-4882-BD67-5E4B47E6D424}" type="datetimeFigureOut">
              <a:rPr lang="es-CL" smtClean="0"/>
              <a:t>08-11-2018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908E-9C5F-409C-B222-033F67BC5E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32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70D1-A0F5-4882-BD67-5E4B47E6D424}" type="datetimeFigureOut">
              <a:rPr lang="es-CL" smtClean="0"/>
              <a:t>08-11-2018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908E-9C5F-409C-B222-033F67BC5E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935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70D1-A0F5-4882-BD67-5E4B47E6D424}" type="datetimeFigureOut">
              <a:rPr lang="es-CL" smtClean="0"/>
              <a:t>08-11-2018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908E-9C5F-409C-B222-033F67BC5E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453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70D1-A0F5-4882-BD67-5E4B47E6D424}" type="datetimeFigureOut">
              <a:rPr lang="es-CL" smtClean="0"/>
              <a:t>08-11-2018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908E-9C5F-409C-B222-033F67BC5E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095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70D1-A0F5-4882-BD67-5E4B47E6D424}" type="datetimeFigureOut">
              <a:rPr lang="es-CL" smtClean="0"/>
              <a:t>08-11-2018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908E-9C5F-409C-B222-033F67BC5E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423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70D1-A0F5-4882-BD67-5E4B47E6D424}" type="datetimeFigureOut">
              <a:rPr lang="es-CL" smtClean="0"/>
              <a:t>08-11-2018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908E-9C5F-409C-B222-033F67BC5E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583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70D1-A0F5-4882-BD67-5E4B47E6D424}" type="datetimeFigureOut">
              <a:rPr lang="es-CL" smtClean="0"/>
              <a:t>08-11-2018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908E-9C5F-409C-B222-033F67BC5E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027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7.png"/><Relationship Id="rId7" Type="http://schemas.openxmlformats.org/officeDocument/2006/relationships/image" Target="../media/image2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1.png"/><Relationship Id="rId5" Type="http://schemas.openxmlformats.org/officeDocument/2006/relationships/image" Target="../media/image49.png"/><Relationship Id="rId10" Type="http://schemas.openxmlformats.org/officeDocument/2006/relationships/image" Target="../media/image22.png"/><Relationship Id="rId4" Type="http://schemas.openxmlformats.org/officeDocument/2006/relationships/image" Target="../media/image4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image" Target="../media/image9.pn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0.png"/><Relationship Id="rId10" Type="http://schemas.openxmlformats.org/officeDocument/2006/relationships/image" Target="../media/image2.png"/><Relationship Id="rId9" Type="http://schemas.openxmlformats.org/officeDocument/2006/relationships/image" Target="../media/image17.svg"/><Relationship Id="rId1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hyperlink" Target="mailto:soporte@Transbank.cl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transbankdevelopers.c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12.jpe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12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2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5082"/>
            <a:ext cx="12192000" cy="1843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234C117-E8AC-4E72-BFFA-882308A34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2" y="267098"/>
            <a:ext cx="2939586" cy="97554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95" y="2784739"/>
            <a:ext cx="4158005" cy="1043281"/>
          </a:xfrm>
          <a:prstGeom prst="rect">
            <a:avLst/>
          </a:prstGeom>
          <a:solidFill>
            <a:srgbClr val="FDAC40"/>
          </a:solidFill>
        </p:spPr>
      </p:pic>
      <p:sp>
        <p:nvSpPr>
          <p:cNvPr id="27" name="Rectángulo 26"/>
          <p:cNvSpPr/>
          <p:nvPr/>
        </p:nvSpPr>
        <p:spPr>
          <a:xfrm>
            <a:off x="1752600" y="3893710"/>
            <a:ext cx="4343400" cy="404230"/>
          </a:xfrm>
          <a:prstGeom prst="rect">
            <a:avLst/>
          </a:prstGeom>
          <a:solidFill>
            <a:srgbClr val="FDAC40"/>
          </a:solidFill>
          <a:ln>
            <a:solidFill>
              <a:srgbClr val="FD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956DB24-6709-4B69-BA4A-15E73214D1D8}"/>
              </a:ext>
            </a:extLst>
          </p:cNvPr>
          <p:cNvCxnSpPr>
            <a:cxnSpLocks/>
          </p:cNvCxnSpPr>
          <p:nvPr/>
        </p:nvCxnSpPr>
        <p:spPr>
          <a:xfrm>
            <a:off x="6224954" y="2883439"/>
            <a:ext cx="0" cy="1414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4DD590A-268E-499A-8E34-E05771D25953}"/>
              </a:ext>
            </a:extLst>
          </p:cNvPr>
          <p:cNvSpPr txBox="1"/>
          <p:nvPr/>
        </p:nvSpPr>
        <p:spPr>
          <a:xfrm>
            <a:off x="6310861" y="3005913"/>
            <a:ext cx="656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>
                <a:latin typeface="Franklin Gothic Book" panose="020B0503020102020204" pitchFamily="34" charset="0"/>
              </a:rPr>
              <a:t>2018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56"/>
          <a:stretch/>
        </p:blipFill>
        <p:spPr>
          <a:xfrm>
            <a:off x="1981368" y="3773590"/>
            <a:ext cx="4071257" cy="6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63080" y="286187"/>
            <a:ext cx="11337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EXPERIENCIA ESCRITORIO: ONEPAY CHECKOUT</a:t>
            </a:r>
            <a:endParaRPr lang="es-CL" sz="44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225" t="15290" r="20718" b="20587"/>
          <a:stretch/>
        </p:blipFill>
        <p:spPr>
          <a:xfrm>
            <a:off x="277091" y="1200727"/>
            <a:ext cx="5246254" cy="363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414AE4B7-A4D8-409A-BBE4-059963C129CC}"/>
              </a:ext>
            </a:extLst>
          </p:cNvPr>
          <p:cNvSpPr txBox="1"/>
          <p:nvPr/>
        </p:nvSpPr>
        <p:spPr>
          <a:xfrm>
            <a:off x="5697237" y="1155947"/>
            <a:ext cx="609683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Fácil integración Front-</a:t>
            </a:r>
            <a:r>
              <a:rPr lang="es-419" b="1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</a:t>
            </a: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Sólo basta copiar y pegar un par de líneas de código.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Mejores prácticas mundiales </a:t>
            </a:r>
            <a:r>
              <a:rPr lang="es-419" b="1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eCommerce</a:t>
            </a: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 se realiza en el sitio del comercio, sin </a:t>
            </a:r>
            <a:r>
              <a:rPr lang="es-419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redireccionamiento</a:t>
            </a: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páginas externas.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Basado en Experiencia de </a:t>
            </a:r>
            <a:r>
              <a:rPr lang="es-419" b="1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suario: </a:t>
            </a: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Diseñado por equipo experto de UI / UX. Testado directamente con usuarios.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Elementos personalizables: </a:t>
            </a: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Logo y descripción de los productos son enviados en cada transacción.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Sincronizado con APP: </a:t>
            </a: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 consistente (pasos, tiempo) al usuario durante todo el flujo de compra.</a:t>
            </a:r>
            <a:endParaRPr lang="es-419" sz="120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/>
          <a:srcRect l="20905" t="16696" r="17277" b="12099"/>
          <a:stretch/>
        </p:blipFill>
        <p:spPr>
          <a:xfrm>
            <a:off x="6144886" y="4817951"/>
            <a:ext cx="2514596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16143" r="20321" b="19660"/>
          <a:stretch/>
        </p:blipFill>
        <p:spPr>
          <a:xfrm>
            <a:off x="8899230" y="4817951"/>
            <a:ext cx="2531012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4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4708"/>
            <a:ext cx="12192000" cy="18435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42822" y="239837"/>
            <a:ext cx="11787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PRESENTE EN TODAS LAS OCASIONES DE COMPRA</a:t>
            </a:r>
            <a:endParaRPr lang="es-CL" sz="42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AutoShape 2" descr="Resultado de imagen para social network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para social network ico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0" descr="Resultado de imagen para card terminal icon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3003646" y="2465123"/>
            <a:ext cx="2251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DESKTOP WEB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643794" y="2469149"/>
            <a:ext cx="212208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MOBILE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" name="Picture 2" descr="Resultado de imagen para ecommerce ic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63" y="1328584"/>
            <a:ext cx="1065531" cy="10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esultado de imagen para mobile ic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0" y="1372325"/>
            <a:ext cx="1021790" cy="10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63" y="1397761"/>
            <a:ext cx="996354" cy="996354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5485446" y="2465123"/>
            <a:ext cx="2975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REDES SOCIALES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392194" y="3384699"/>
            <a:ext cx="2625282" cy="1327911"/>
            <a:chOff x="392194" y="3561968"/>
            <a:chExt cx="2625282" cy="1327911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94" y="3971172"/>
              <a:ext cx="1168902" cy="860136"/>
            </a:xfrm>
            <a:prstGeom prst="rect">
              <a:avLst/>
            </a:prstGeom>
          </p:spPr>
        </p:pic>
        <p:sp>
          <p:nvSpPr>
            <p:cNvPr id="59" name="Rectángulo 58"/>
            <p:cNvSpPr/>
            <p:nvPr/>
          </p:nvSpPr>
          <p:spPr>
            <a:xfrm>
              <a:off x="582423" y="3561968"/>
              <a:ext cx="8993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419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</a:t>
              </a:r>
              <a:endPara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1731131" y="3568157"/>
              <a:ext cx="12863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419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WEB</a:t>
              </a:r>
              <a:endPara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1" name="Picture 2" descr="Resultado de imagen para mobile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57" y="3921511"/>
              <a:ext cx="968368" cy="96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CuadroTexto 61"/>
            <p:cNvSpPr txBox="1"/>
            <p:nvPr/>
          </p:nvSpPr>
          <p:spPr>
            <a:xfrm>
              <a:off x="2126888" y="4193299"/>
              <a:ext cx="560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</a:t>
              </a:r>
              <a:endPara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Rectángulo 62"/>
          <p:cNvSpPr/>
          <p:nvPr/>
        </p:nvSpPr>
        <p:spPr>
          <a:xfrm>
            <a:off x="3679553" y="3384698"/>
            <a:ext cx="899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3387011" y="3794623"/>
            <a:ext cx="1484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ONEPAY CHECKOUT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3387011" y="4582678"/>
            <a:ext cx="148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DIRECTO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505" y="4038820"/>
            <a:ext cx="559271" cy="543858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3387011" y="5157692"/>
            <a:ext cx="148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WEBPAY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6050477" y="3396899"/>
            <a:ext cx="184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BOTONES ONEPAY QR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7" name="Conector recto 76"/>
          <p:cNvCxnSpPr/>
          <p:nvPr/>
        </p:nvCxnSpPr>
        <p:spPr>
          <a:xfrm>
            <a:off x="585421" y="5831248"/>
            <a:ext cx="42122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6532515" y="5831248"/>
            <a:ext cx="42122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ángulo 78"/>
          <p:cNvSpPr/>
          <p:nvPr/>
        </p:nvSpPr>
        <p:spPr>
          <a:xfrm>
            <a:off x="1197565" y="5904335"/>
            <a:ext cx="286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LANZAMIENTO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48583" y="5908392"/>
            <a:ext cx="286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SEMESTRE 2018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03303" y="1325789"/>
            <a:ext cx="1820016" cy="170351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8583319" y="2465123"/>
            <a:ext cx="2975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PRESENCIALES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" name="Picture 6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19" y="1493707"/>
            <a:ext cx="900989" cy="8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ángulo 49"/>
          <p:cNvSpPr/>
          <p:nvPr/>
        </p:nvSpPr>
        <p:spPr>
          <a:xfrm>
            <a:off x="8700183" y="3388139"/>
            <a:ext cx="879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55" y="3804834"/>
            <a:ext cx="805718" cy="805718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8799771" y="4825224"/>
            <a:ext cx="2542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PRESENCIALES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783" y="5190289"/>
            <a:ext cx="452461" cy="439992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137308" y="3396605"/>
            <a:ext cx="187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MPOS</a:t>
            </a:r>
          </a:p>
        </p:txBody>
      </p:sp>
      <p:pic>
        <p:nvPicPr>
          <p:cNvPr id="69" name="Picture 2" descr="Resultado de imagen para mobile qr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3511" y="3813301"/>
            <a:ext cx="466205" cy="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ángulo 70"/>
          <p:cNvSpPr/>
          <p:nvPr/>
        </p:nvSpPr>
        <p:spPr>
          <a:xfrm>
            <a:off x="9837605" y="3046802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endParaRPr lang="es-ES" sz="1400" dirty="0"/>
          </a:p>
        </p:txBody>
      </p:sp>
      <p:pic>
        <p:nvPicPr>
          <p:cNvPr id="72" name="Picture 2" descr="Resultado de imagen para mobile qr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2897" y="3793903"/>
            <a:ext cx="466205" cy="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ángulo 72"/>
          <p:cNvSpPr/>
          <p:nvPr/>
        </p:nvSpPr>
        <p:spPr>
          <a:xfrm>
            <a:off x="10016369" y="3396605"/>
            <a:ext cx="187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M2M</a:t>
            </a:r>
          </a:p>
        </p:txBody>
      </p:sp>
    </p:spTree>
    <p:extLst>
      <p:ext uri="{BB962C8B-B14F-4D97-AF65-F5344CB8AC3E}">
        <p14:creationId xmlns:p14="http://schemas.microsoft.com/office/powerpoint/2010/main" val="19794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63080" y="286187"/>
            <a:ext cx="9623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EXPERIENCIA ESCRITORIO: QR DIRECTO</a:t>
            </a:r>
            <a:endParaRPr lang="es-CL" sz="44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14AE4B7-A4D8-409A-BBE4-059963C129CC}"/>
              </a:ext>
            </a:extLst>
          </p:cNvPr>
          <p:cNvSpPr txBox="1"/>
          <p:nvPr/>
        </p:nvSpPr>
        <p:spPr>
          <a:xfrm>
            <a:off x="2808978" y="1490929"/>
            <a:ext cx="458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419" sz="2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endParaRPr lang="es-419" sz="1600" b="1" dirty="0" smtClean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14AE4B7-A4D8-409A-BBE4-059963C129CC}"/>
              </a:ext>
            </a:extLst>
          </p:cNvPr>
          <p:cNvSpPr txBox="1"/>
          <p:nvPr/>
        </p:nvSpPr>
        <p:spPr>
          <a:xfrm>
            <a:off x="2849773" y="2070125"/>
            <a:ext cx="869452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Alternativa segura a Transacción Completa para Grandes Clientes: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Personalización</a:t>
            </a: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flujo de compra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expone a certificación </a:t>
            </a: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PCI – DSS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Comercio protegido </a:t>
            </a: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 fraude o desconocimientos de compra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Incentivar la creatividad industrial: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Nuevas experiencias de compra </a:t>
            </a:r>
            <a:r>
              <a:rPr lang="es-419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frictionless</a:t>
            </a:r>
            <a:endParaRPr lang="es-419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21" y="4450005"/>
            <a:ext cx="974278" cy="9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33330" y="5563310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Franklin Gothic Book" panose="020B0503020102020204" pitchFamily="34" charset="0"/>
              </a:rPr>
              <a:t>Estacionamientos</a:t>
            </a:r>
            <a:endParaRPr lang="es-ES" dirty="0">
              <a:latin typeface="Franklin Gothic Book" panose="020B0503020102020204" pitchFamily="34" charset="0"/>
            </a:endParaRPr>
          </a:p>
        </p:txBody>
      </p:sp>
      <p:pic>
        <p:nvPicPr>
          <p:cNvPr id="2052" name="Picture 4" descr="Resultado de imagen para restaura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4" y="4524505"/>
            <a:ext cx="825279" cy="82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uadroTexto 42"/>
          <p:cNvSpPr txBox="1"/>
          <p:nvPr/>
        </p:nvSpPr>
        <p:spPr>
          <a:xfrm>
            <a:off x="5128881" y="5563310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Franklin Gothic Book" panose="020B0503020102020204" pitchFamily="34" charset="0"/>
              </a:rPr>
              <a:t>Restaurantes</a:t>
            </a:r>
            <a:endParaRPr lang="es-ES" dirty="0">
              <a:latin typeface="Franklin Gothic Book" panose="020B0503020102020204" pitchFamily="34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940906" y="5563310"/>
            <a:ext cx="212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Franklin Gothic Book" panose="020B0503020102020204" pitchFamily="34" charset="0"/>
              </a:rPr>
              <a:t>Totems</a:t>
            </a:r>
            <a:r>
              <a:rPr lang="es-ES" dirty="0" smtClean="0">
                <a:latin typeface="Franklin Gothic Book" panose="020B0503020102020204" pitchFamily="34" charset="0"/>
              </a:rPr>
              <a:t> autoservicio</a:t>
            </a:r>
            <a:endParaRPr lang="es-ES" dirty="0">
              <a:latin typeface="Franklin Gothic Book" panose="020B0503020102020204" pitchFamily="34" charset="0"/>
            </a:endParaRPr>
          </a:p>
        </p:txBody>
      </p:sp>
      <p:pic>
        <p:nvPicPr>
          <p:cNvPr id="2056" name="Picture 8" descr="Resultado de imagen para totem service icon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58" y="4419600"/>
            <a:ext cx="1035088" cy="10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customer queu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392" y="4409193"/>
            <a:ext cx="1205217" cy="12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uadroTexto 55"/>
          <p:cNvSpPr txBox="1"/>
          <p:nvPr/>
        </p:nvSpPr>
        <p:spPr>
          <a:xfrm>
            <a:off x="9416426" y="5563310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Franklin Gothic Book" panose="020B0503020102020204" pitchFamily="34" charset="0"/>
              </a:rPr>
              <a:t>Corta filas</a:t>
            </a:r>
            <a:endParaRPr lang="es-ES" dirty="0">
              <a:latin typeface="Franklin Gothic Book" panose="020B0503020102020204" pitchFamily="34" charset="0"/>
            </a:endParaRPr>
          </a:p>
        </p:txBody>
      </p:sp>
      <p:pic>
        <p:nvPicPr>
          <p:cNvPr id="2060" name="Picture 12" descr="Resultado de imagen para qr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6" y="1465994"/>
            <a:ext cx="2803036" cy="28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735" y="1634247"/>
            <a:ext cx="2172861" cy="1297772"/>
          </a:xfrm>
          <a:prstGeom prst="rect">
            <a:avLst/>
          </a:prstGeom>
        </p:spPr>
      </p:pic>
      <p:pic>
        <p:nvPicPr>
          <p:cNvPr id="39" name="Picture 2" descr="Resultado de imagen para laptop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42" y="1011510"/>
            <a:ext cx="3026337" cy="30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63080" y="286187"/>
            <a:ext cx="9623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EXPERIENCIA ESCRITORIO: QR DIRECTO</a:t>
            </a:r>
            <a:endParaRPr lang="es-CL" sz="44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163080" y="1269165"/>
            <a:ext cx="2357996" cy="2357996"/>
            <a:chOff x="163080" y="1454224"/>
            <a:chExt cx="2357996" cy="2357996"/>
          </a:xfrm>
        </p:grpSpPr>
        <p:pic>
          <p:nvPicPr>
            <p:cNvPr id="28" name="Picture 2" descr="Resultado de imagen para laptop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80" y="1454224"/>
              <a:ext cx="2357996" cy="235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743" y="1931183"/>
              <a:ext cx="1715150" cy="962584"/>
            </a:xfrm>
            <a:prstGeom prst="rect">
              <a:avLst/>
            </a:prstGeom>
          </p:spPr>
        </p:pic>
      </p:grpSp>
      <p:grpSp>
        <p:nvGrpSpPr>
          <p:cNvPr id="45" name="Grupo 44"/>
          <p:cNvGrpSpPr/>
          <p:nvPr/>
        </p:nvGrpSpPr>
        <p:grpSpPr>
          <a:xfrm>
            <a:off x="9387509" y="1269166"/>
            <a:ext cx="2357996" cy="2357996"/>
            <a:chOff x="9387509" y="1454225"/>
            <a:chExt cx="2357996" cy="2357996"/>
          </a:xfrm>
        </p:grpSpPr>
        <p:pic>
          <p:nvPicPr>
            <p:cNvPr id="47" name="Picture 2" descr="Resultado de imagen para laptop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7509" y="1454225"/>
              <a:ext cx="2357996" cy="235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ángulo redondeado 47"/>
            <p:cNvSpPr/>
            <p:nvPr/>
          </p:nvSpPr>
          <p:spPr>
            <a:xfrm>
              <a:off x="9729252" y="1930625"/>
              <a:ext cx="1679689" cy="9631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Picture 2" descr="Resultado de imagen para tick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2771" y="2125446"/>
              <a:ext cx="594842" cy="584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CuadroTexto 49"/>
          <p:cNvSpPr txBox="1"/>
          <p:nvPr/>
        </p:nvSpPr>
        <p:spPr>
          <a:xfrm flipH="1">
            <a:off x="1017307" y="1076707"/>
            <a:ext cx="64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1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 flipH="1">
            <a:off x="5407564" y="986479"/>
            <a:ext cx="64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2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 flipH="1">
            <a:off x="10241736" y="1076707"/>
            <a:ext cx="64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4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449" y="2552133"/>
            <a:ext cx="222870" cy="216728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2C796074-9A70-4D41-9F60-06848A152983}"/>
              </a:ext>
            </a:extLst>
          </p:cNvPr>
          <p:cNvSpPr txBox="1"/>
          <p:nvPr/>
        </p:nvSpPr>
        <p:spPr>
          <a:xfrm>
            <a:off x="143474" y="3330767"/>
            <a:ext cx="238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 smtClean="0">
                <a:latin typeface="Franklin Gothic Book" panose="020B0503020102020204" pitchFamily="34" charset="0"/>
              </a:rPr>
              <a:t>Selecciona </a:t>
            </a:r>
            <a:r>
              <a:rPr lang="es-CL" sz="1600" b="1" dirty="0" err="1" smtClean="0">
                <a:latin typeface="Franklin Gothic Book" panose="020B0503020102020204" pitchFamily="34" charset="0"/>
              </a:rPr>
              <a:t>Onepay</a:t>
            </a:r>
            <a:r>
              <a:rPr lang="es-CL" sz="1600" b="1" dirty="0" smtClean="0">
                <a:latin typeface="Franklin Gothic Book" panose="020B0503020102020204" pitchFamily="34" charset="0"/>
              </a:rPr>
              <a:t> </a:t>
            </a:r>
            <a:r>
              <a:rPr lang="es-CL" sz="1600" dirty="0" smtClean="0">
                <a:latin typeface="Franklin Gothic Book" panose="020B0503020102020204" pitchFamily="34" charset="0"/>
              </a:rPr>
              <a:t>como medio de pago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C796074-9A70-4D41-9F60-06848A152983}"/>
              </a:ext>
            </a:extLst>
          </p:cNvPr>
          <p:cNvSpPr txBox="1"/>
          <p:nvPr/>
        </p:nvSpPr>
        <p:spPr>
          <a:xfrm>
            <a:off x="6931588" y="1811638"/>
            <a:ext cx="2119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>
                <a:latin typeface="Franklin Gothic Book" panose="020B0503020102020204" pitchFamily="34" charset="0"/>
              </a:rPr>
              <a:t>Un</a:t>
            </a:r>
            <a:r>
              <a:rPr lang="es-CL" sz="1600" b="1" dirty="0" smtClean="0">
                <a:latin typeface="Franklin Gothic Book" panose="020B0503020102020204" pitchFamily="34" charset="0"/>
              </a:rPr>
              <a:t> código QR </a:t>
            </a:r>
            <a:r>
              <a:rPr lang="es-CL" sz="1600" dirty="0" smtClean="0">
                <a:latin typeface="Franklin Gothic Book" panose="020B0503020102020204" pitchFamily="34" charset="0"/>
              </a:rPr>
              <a:t>se desplegará en el sitio del comercio.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5358" y="4820709"/>
            <a:ext cx="915350" cy="1582433"/>
          </a:xfrm>
          <a:prstGeom prst="rect">
            <a:avLst/>
          </a:prstGeom>
        </p:spPr>
      </p:pic>
      <p:pic>
        <p:nvPicPr>
          <p:cNvPr id="42" name="Picture 4" descr="Resultado de imagen para mobile fram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942" y="4538170"/>
            <a:ext cx="1227591" cy="2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upo 42"/>
          <p:cNvGrpSpPr/>
          <p:nvPr/>
        </p:nvGrpSpPr>
        <p:grpSpPr>
          <a:xfrm>
            <a:off x="3992543" y="4543981"/>
            <a:ext cx="1227591" cy="2113185"/>
            <a:chOff x="3773599" y="3896672"/>
            <a:chExt cx="1227591" cy="2113185"/>
          </a:xfrm>
        </p:grpSpPr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08944" y="4127052"/>
              <a:ext cx="913519" cy="1625917"/>
            </a:xfrm>
            <a:prstGeom prst="rect">
              <a:avLst/>
            </a:prstGeom>
          </p:spPr>
        </p:pic>
        <p:pic>
          <p:nvPicPr>
            <p:cNvPr id="56" name="Picture 4" descr="Resultado de imagen para mobile frame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599" y="3896672"/>
              <a:ext cx="1227591" cy="211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upo 56"/>
          <p:cNvGrpSpPr/>
          <p:nvPr/>
        </p:nvGrpSpPr>
        <p:grpSpPr>
          <a:xfrm>
            <a:off x="577361" y="4536704"/>
            <a:ext cx="1227591" cy="2113185"/>
            <a:chOff x="2303659" y="3916589"/>
            <a:chExt cx="1227591" cy="2113185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72066" y="4199128"/>
              <a:ext cx="888369" cy="1575156"/>
            </a:xfrm>
            <a:prstGeom prst="rect">
              <a:avLst/>
            </a:prstGeom>
          </p:spPr>
        </p:pic>
        <p:pic>
          <p:nvPicPr>
            <p:cNvPr id="59" name="Picture 4" descr="Resultado de imagen para mobile frame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659" y="3916589"/>
              <a:ext cx="1227591" cy="211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CuadroTexto 59"/>
          <p:cNvSpPr txBox="1"/>
          <p:nvPr/>
        </p:nvSpPr>
        <p:spPr>
          <a:xfrm flipH="1">
            <a:off x="10553296" y="4110831"/>
            <a:ext cx="64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4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8000" y="4852974"/>
            <a:ext cx="893650" cy="1544918"/>
          </a:xfrm>
          <a:prstGeom prst="rect">
            <a:avLst/>
          </a:prstGeom>
        </p:spPr>
      </p:pic>
      <p:pic>
        <p:nvPicPr>
          <p:cNvPr id="62" name="Picture 4" descr="Resultado de imagen para mobile fram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31" y="4540197"/>
            <a:ext cx="1227591" cy="2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4705" y="4802428"/>
            <a:ext cx="929606" cy="1581121"/>
          </a:xfrm>
          <a:prstGeom prst="rect">
            <a:avLst/>
          </a:prstGeom>
        </p:spPr>
      </p:pic>
      <p:pic>
        <p:nvPicPr>
          <p:cNvPr id="64" name="Picture 4" descr="Resultado de imagen para mobile fram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53" y="4518577"/>
            <a:ext cx="1240193" cy="2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uadroTexto 64"/>
          <p:cNvSpPr txBox="1"/>
          <p:nvPr/>
        </p:nvSpPr>
        <p:spPr>
          <a:xfrm flipH="1">
            <a:off x="4285367" y="4133418"/>
            <a:ext cx="64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2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 flipH="1">
            <a:off x="5507351" y="4128959"/>
            <a:ext cx="64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3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 flipH="1">
            <a:off x="6714140" y="4110831"/>
            <a:ext cx="65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3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2C796074-9A70-4D41-9F60-06848A152983}"/>
              </a:ext>
            </a:extLst>
          </p:cNvPr>
          <p:cNvSpPr txBox="1"/>
          <p:nvPr/>
        </p:nvSpPr>
        <p:spPr>
          <a:xfrm>
            <a:off x="1791786" y="5056154"/>
            <a:ext cx="1955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 smtClean="0">
                <a:latin typeface="Franklin Gothic Book" panose="020B0503020102020204" pitchFamily="34" charset="0"/>
              </a:rPr>
              <a:t>Abre tu aplicación </a:t>
            </a:r>
            <a:r>
              <a:rPr lang="es-CL" sz="1600" b="1" dirty="0" err="1" smtClean="0">
                <a:latin typeface="Franklin Gothic Book" panose="020B0503020102020204" pitchFamily="34" charset="0"/>
              </a:rPr>
              <a:t>Onepay</a:t>
            </a:r>
            <a:r>
              <a:rPr lang="es-CL" sz="1600" b="1" dirty="0" smtClean="0">
                <a:latin typeface="Franklin Gothic Book" panose="020B0503020102020204" pitchFamily="34" charset="0"/>
              </a:rPr>
              <a:t> </a:t>
            </a:r>
            <a:r>
              <a:rPr lang="es-CL" sz="1600" dirty="0" smtClean="0">
                <a:latin typeface="Franklin Gothic Book" panose="020B0503020102020204" pitchFamily="34" charset="0"/>
              </a:rPr>
              <a:t>y </a:t>
            </a:r>
            <a:r>
              <a:rPr lang="es-CL" sz="1600" b="1" dirty="0" smtClean="0">
                <a:latin typeface="Franklin Gothic Book" panose="020B0503020102020204" pitchFamily="34" charset="0"/>
              </a:rPr>
              <a:t>escanea el código QR</a:t>
            </a:r>
            <a:r>
              <a:rPr lang="es-CL" sz="1600" dirty="0" smtClean="0">
                <a:latin typeface="Franklin Gothic Book" panose="020B0503020102020204" pitchFamily="34" charset="0"/>
              </a:rPr>
              <a:t> que aparecerá en el sitio del comercio.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2C796074-9A70-4D41-9F60-06848A152983}"/>
              </a:ext>
            </a:extLst>
          </p:cNvPr>
          <p:cNvSpPr txBox="1"/>
          <p:nvPr/>
        </p:nvSpPr>
        <p:spPr>
          <a:xfrm>
            <a:off x="7691163" y="4963713"/>
            <a:ext cx="2498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>
                <a:latin typeface="Franklin Gothic Book" panose="020B0503020102020204" pitchFamily="34" charset="0"/>
              </a:rPr>
              <a:t>Revisa el detalle de tu compra, </a:t>
            </a:r>
            <a:r>
              <a:rPr lang="es-CL" sz="1600" b="1" dirty="0" smtClean="0">
                <a:latin typeface="Franklin Gothic Book" panose="020B0503020102020204" pitchFamily="34" charset="0"/>
              </a:rPr>
              <a:t>autoriza la transacción ingresando tu PIN ONEPAY </a:t>
            </a:r>
            <a:r>
              <a:rPr lang="es-CL" sz="1600" dirty="0" smtClean="0">
                <a:latin typeface="Franklin Gothic Book" panose="020B0503020102020204" pitchFamily="34" charset="0"/>
              </a:rPr>
              <a:t>y ya está!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4708"/>
            <a:ext cx="12192000" cy="18435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42822" y="239837"/>
            <a:ext cx="11787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PRESENTE EN TODAS LAS OCASIONES DE COMPRA</a:t>
            </a:r>
            <a:endParaRPr lang="es-CL" sz="42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AutoShape 2" descr="Resultado de imagen para social network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para social network ico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0" descr="Resultado de imagen para card terminal icon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3003646" y="2465123"/>
            <a:ext cx="2251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DESKTOP WEB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643794" y="2469149"/>
            <a:ext cx="212208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MOBILE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" name="Picture 2" descr="Resultado de imagen para ecommerce ic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63" y="1328584"/>
            <a:ext cx="1065531" cy="10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esultado de imagen para mobile ic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0" y="1372325"/>
            <a:ext cx="1021790" cy="10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63" y="1397761"/>
            <a:ext cx="996354" cy="996354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5485446" y="2465123"/>
            <a:ext cx="2975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REDES SOCIALES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392194" y="3384699"/>
            <a:ext cx="2625282" cy="1327911"/>
            <a:chOff x="392194" y="3561968"/>
            <a:chExt cx="2625282" cy="1327911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94" y="3971172"/>
              <a:ext cx="1168902" cy="860136"/>
            </a:xfrm>
            <a:prstGeom prst="rect">
              <a:avLst/>
            </a:prstGeom>
          </p:spPr>
        </p:pic>
        <p:sp>
          <p:nvSpPr>
            <p:cNvPr id="59" name="Rectángulo 58"/>
            <p:cNvSpPr/>
            <p:nvPr/>
          </p:nvSpPr>
          <p:spPr>
            <a:xfrm>
              <a:off x="582423" y="3561968"/>
              <a:ext cx="8993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419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</a:t>
              </a:r>
              <a:endPara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1731131" y="3568157"/>
              <a:ext cx="12863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419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WEB</a:t>
              </a:r>
              <a:endPara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1" name="Picture 2" descr="Resultado de imagen para mobile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57" y="3921511"/>
              <a:ext cx="968368" cy="96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CuadroTexto 61"/>
            <p:cNvSpPr txBox="1"/>
            <p:nvPr/>
          </p:nvSpPr>
          <p:spPr>
            <a:xfrm>
              <a:off x="2126888" y="4193299"/>
              <a:ext cx="560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</a:t>
              </a:r>
              <a:endPara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Rectángulo 62"/>
          <p:cNvSpPr/>
          <p:nvPr/>
        </p:nvSpPr>
        <p:spPr>
          <a:xfrm>
            <a:off x="3679553" y="3384698"/>
            <a:ext cx="899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3387011" y="3794623"/>
            <a:ext cx="1484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ONEPAY CHECKOUT</a:t>
            </a:r>
            <a:endParaRPr lang="es-419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3387011" y="4582678"/>
            <a:ext cx="148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DIRECTO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505" y="4038820"/>
            <a:ext cx="559271" cy="543858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3387011" y="5157692"/>
            <a:ext cx="148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WEBPAY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6050477" y="3396899"/>
            <a:ext cx="184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BOTONES ONEPAY QR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7" name="Conector recto 76"/>
          <p:cNvCxnSpPr/>
          <p:nvPr/>
        </p:nvCxnSpPr>
        <p:spPr>
          <a:xfrm>
            <a:off x="585421" y="5831248"/>
            <a:ext cx="42122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6532515" y="5831248"/>
            <a:ext cx="42122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ángulo 78"/>
          <p:cNvSpPr/>
          <p:nvPr/>
        </p:nvSpPr>
        <p:spPr>
          <a:xfrm>
            <a:off x="1197565" y="5904335"/>
            <a:ext cx="286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LANZAMIENTO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48583" y="5908392"/>
            <a:ext cx="286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SEMESTRE 2018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03303" y="1325789"/>
            <a:ext cx="1820016" cy="170351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8583319" y="2465123"/>
            <a:ext cx="2975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PRESENCIALES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" name="Picture 6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19" y="1493707"/>
            <a:ext cx="900989" cy="8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ángulo 49"/>
          <p:cNvSpPr/>
          <p:nvPr/>
        </p:nvSpPr>
        <p:spPr>
          <a:xfrm>
            <a:off x="8700183" y="3388139"/>
            <a:ext cx="879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55" y="3804834"/>
            <a:ext cx="805718" cy="805718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8799771" y="4825224"/>
            <a:ext cx="2542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PRESENCIALES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783" y="5190289"/>
            <a:ext cx="452461" cy="439992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137308" y="3396605"/>
            <a:ext cx="187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MPOS</a:t>
            </a:r>
          </a:p>
        </p:txBody>
      </p:sp>
      <p:pic>
        <p:nvPicPr>
          <p:cNvPr id="69" name="Picture 2" descr="Resultado de imagen para mobile qr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3511" y="3813301"/>
            <a:ext cx="466205" cy="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ángulo 70"/>
          <p:cNvSpPr/>
          <p:nvPr/>
        </p:nvSpPr>
        <p:spPr>
          <a:xfrm>
            <a:off x="9837605" y="3046802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endParaRPr lang="es-ES" sz="1400" dirty="0"/>
          </a:p>
        </p:txBody>
      </p:sp>
      <p:pic>
        <p:nvPicPr>
          <p:cNvPr id="72" name="Picture 2" descr="Resultado de imagen para mobile qr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2897" y="3793903"/>
            <a:ext cx="466205" cy="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ángulo 72"/>
          <p:cNvSpPr/>
          <p:nvPr/>
        </p:nvSpPr>
        <p:spPr>
          <a:xfrm>
            <a:off x="10016369" y="3396605"/>
            <a:ext cx="187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M2M</a:t>
            </a:r>
          </a:p>
        </p:txBody>
      </p:sp>
    </p:spTree>
    <p:extLst>
      <p:ext uri="{BB962C8B-B14F-4D97-AF65-F5344CB8AC3E}">
        <p14:creationId xmlns:p14="http://schemas.microsoft.com/office/powerpoint/2010/main" val="22791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903" y="2137003"/>
            <a:ext cx="1136847" cy="1988682"/>
          </a:xfrm>
          <a:prstGeom prst="rect">
            <a:avLst/>
          </a:prstGeom>
        </p:spPr>
      </p:pic>
      <p:pic>
        <p:nvPicPr>
          <p:cNvPr id="1036" name="Picture 12" descr="Resultado de imagen para mobile fram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45" y="1883227"/>
            <a:ext cx="1221522" cy="24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laptop fram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" y="2318656"/>
            <a:ext cx="5252402" cy="32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380" r="4828"/>
          <a:stretch/>
        </p:blipFill>
        <p:spPr>
          <a:xfrm>
            <a:off x="734832" y="2622122"/>
            <a:ext cx="4014764" cy="2570363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63079" y="286187"/>
            <a:ext cx="11724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INCORPORACIÓN DE ONEPAY EN WEBPAY PLUS</a:t>
            </a:r>
            <a:endParaRPr lang="es-CL" sz="44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14AE4B7-A4D8-409A-BBE4-059963C129CC}"/>
              </a:ext>
            </a:extLst>
          </p:cNvPr>
          <p:cNvSpPr txBox="1"/>
          <p:nvPr/>
        </p:nvSpPr>
        <p:spPr>
          <a:xfrm>
            <a:off x="6510540" y="4643909"/>
            <a:ext cx="458014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b="1" dirty="0" smtClean="0">
                <a:solidFill>
                  <a:srgbClr val="050708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requiere integración adicional</a:t>
            </a:r>
            <a:r>
              <a:rPr lang="es-419" dirty="0" smtClean="0">
                <a:solidFill>
                  <a:srgbClr val="050708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b="1" dirty="0" smtClean="0">
                <a:solidFill>
                  <a:srgbClr val="050708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requiere contrato adicional.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14AE4B7-A4D8-409A-BBE4-059963C129CC}"/>
              </a:ext>
            </a:extLst>
          </p:cNvPr>
          <p:cNvSpPr txBox="1"/>
          <p:nvPr/>
        </p:nvSpPr>
        <p:spPr>
          <a:xfrm>
            <a:off x="6299624" y="1802562"/>
            <a:ext cx="458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419" sz="2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endParaRPr lang="es-419" sz="1600" b="1" dirty="0" smtClean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14AE4B7-A4D8-409A-BBE4-059963C129CC}"/>
              </a:ext>
            </a:extLst>
          </p:cNvPr>
          <p:cNvSpPr txBox="1"/>
          <p:nvPr/>
        </p:nvSpPr>
        <p:spPr>
          <a:xfrm>
            <a:off x="6510540" y="2340429"/>
            <a:ext cx="536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Mejorar tasa de conversión Webpay </a:t>
            </a: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ofreciendo autenticación sin fricción del tarjetahabiente.</a:t>
            </a:r>
            <a:endParaRPr lang="es-419" sz="120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14AE4B7-A4D8-409A-BBE4-059963C129CC}"/>
              </a:ext>
            </a:extLst>
          </p:cNvPr>
          <p:cNvSpPr txBox="1"/>
          <p:nvPr/>
        </p:nvSpPr>
        <p:spPr>
          <a:xfrm>
            <a:off x="6519273" y="2986760"/>
            <a:ext cx="536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b="1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Apoyar masificación de </a:t>
            </a:r>
            <a:r>
              <a:rPr lang="es-419" b="1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Onepay</a:t>
            </a:r>
            <a:r>
              <a:rPr lang="es-419" b="1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incentivando su uso entre compradores </a:t>
            </a:r>
            <a:r>
              <a:rPr lang="es-419" dirty="0" err="1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eCommerce</a:t>
            </a:r>
            <a:r>
              <a:rPr lang="es-419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419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actuales</a:t>
            </a:r>
            <a:endParaRPr lang="es-419" sz="120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414AE4B7-A4D8-409A-BBE4-059963C129CC}"/>
              </a:ext>
            </a:extLst>
          </p:cNvPr>
          <p:cNvSpPr txBox="1"/>
          <p:nvPr/>
        </p:nvSpPr>
        <p:spPr>
          <a:xfrm>
            <a:off x="6332282" y="4141595"/>
            <a:ext cx="458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419" sz="2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CONDICIONES</a:t>
            </a:r>
            <a:endParaRPr lang="es-419" sz="1600" b="1" dirty="0" smtClean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63080" y="286187"/>
            <a:ext cx="10030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EXPERIENCIA ESCRITORIO: WEBPAY PLUS</a:t>
            </a:r>
            <a:endParaRPr lang="es-CL" sz="44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flipH="1">
            <a:off x="1219342" y="1055628"/>
            <a:ext cx="64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1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 flipH="1">
            <a:off x="4227526" y="1055628"/>
            <a:ext cx="64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2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 flipH="1">
            <a:off x="7176742" y="1075369"/>
            <a:ext cx="801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3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 flipH="1">
            <a:off x="10294497" y="1049385"/>
            <a:ext cx="64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4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2"/>
          <a:srcRect l="2380" r="4828" b="5651"/>
          <a:stretch/>
        </p:blipFill>
        <p:spPr>
          <a:xfrm>
            <a:off x="85473" y="1634160"/>
            <a:ext cx="2917280" cy="17621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4927"/>
          <a:stretch/>
        </p:blipFill>
        <p:spPr>
          <a:xfrm>
            <a:off x="3076643" y="1637088"/>
            <a:ext cx="2951308" cy="177014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841" y="1634160"/>
            <a:ext cx="2951308" cy="177857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b="3067"/>
          <a:stretch/>
        </p:blipFill>
        <p:spPr>
          <a:xfrm>
            <a:off x="9148812" y="1627901"/>
            <a:ext cx="2940912" cy="179021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2253" y="4820709"/>
            <a:ext cx="915350" cy="1582433"/>
          </a:xfrm>
          <a:prstGeom prst="rect">
            <a:avLst/>
          </a:prstGeom>
        </p:spPr>
      </p:pic>
      <p:pic>
        <p:nvPicPr>
          <p:cNvPr id="33" name="Picture 4" descr="Resultado de imagen para mobile fram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37" y="4538170"/>
            <a:ext cx="1227591" cy="2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/>
          <p:cNvGrpSpPr/>
          <p:nvPr/>
        </p:nvGrpSpPr>
        <p:grpSpPr>
          <a:xfrm>
            <a:off x="4207697" y="4543981"/>
            <a:ext cx="1227591" cy="2113185"/>
            <a:chOff x="3773599" y="3896672"/>
            <a:chExt cx="1227591" cy="2113185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08944" y="4127052"/>
              <a:ext cx="913519" cy="1625917"/>
            </a:xfrm>
            <a:prstGeom prst="rect">
              <a:avLst/>
            </a:prstGeom>
          </p:spPr>
        </p:pic>
        <p:pic>
          <p:nvPicPr>
            <p:cNvPr id="37" name="Picture 4" descr="Resultado de imagen para mobile frame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599" y="3896672"/>
              <a:ext cx="1227591" cy="211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upo 37"/>
          <p:cNvGrpSpPr/>
          <p:nvPr/>
        </p:nvGrpSpPr>
        <p:grpSpPr>
          <a:xfrm>
            <a:off x="577361" y="4536704"/>
            <a:ext cx="1227591" cy="2113185"/>
            <a:chOff x="2303659" y="3916589"/>
            <a:chExt cx="1227591" cy="2113185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72066" y="4199128"/>
              <a:ext cx="888369" cy="1575156"/>
            </a:xfrm>
            <a:prstGeom prst="rect">
              <a:avLst/>
            </a:prstGeom>
          </p:spPr>
        </p:pic>
        <p:pic>
          <p:nvPicPr>
            <p:cNvPr id="40" name="Picture 4" descr="Resultado de imagen para mobile frame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659" y="3916589"/>
              <a:ext cx="1227591" cy="211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CuadroTexto 40"/>
          <p:cNvSpPr txBox="1"/>
          <p:nvPr/>
        </p:nvSpPr>
        <p:spPr>
          <a:xfrm flipH="1">
            <a:off x="10580191" y="4110831"/>
            <a:ext cx="64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4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3154" y="4852974"/>
            <a:ext cx="893650" cy="1544918"/>
          </a:xfrm>
          <a:prstGeom prst="rect">
            <a:avLst/>
          </a:prstGeom>
        </p:spPr>
      </p:pic>
      <p:pic>
        <p:nvPicPr>
          <p:cNvPr id="43" name="Picture 4" descr="Resultado de imagen para mobile fram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85" y="4540197"/>
            <a:ext cx="1227591" cy="2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9859" y="4802428"/>
            <a:ext cx="929606" cy="1581121"/>
          </a:xfrm>
          <a:prstGeom prst="rect">
            <a:avLst/>
          </a:prstGeom>
        </p:spPr>
      </p:pic>
      <p:pic>
        <p:nvPicPr>
          <p:cNvPr id="51" name="Picture 4" descr="Resultado de imagen para mobile fram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07" y="4518577"/>
            <a:ext cx="1240193" cy="2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uadroTexto 51"/>
          <p:cNvSpPr txBox="1"/>
          <p:nvPr/>
        </p:nvSpPr>
        <p:spPr>
          <a:xfrm flipH="1">
            <a:off x="4500521" y="4133418"/>
            <a:ext cx="64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2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 flipH="1">
            <a:off x="5722505" y="4128959"/>
            <a:ext cx="64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3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9" name="CuadroTexto 68"/>
          <p:cNvSpPr txBox="1"/>
          <p:nvPr/>
        </p:nvSpPr>
        <p:spPr>
          <a:xfrm flipH="1">
            <a:off x="6929294" y="4110831"/>
            <a:ext cx="65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3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C796074-9A70-4D41-9F60-06848A152983}"/>
              </a:ext>
            </a:extLst>
          </p:cNvPr>
          <p:cNvSpPr txBox="1"/>
          <p:nvPr/>
        </p:nvSpPr>
        <p:spPr>
          <a:xfrm>
            <a:off x="1791786" y="5056154"/>
            <a:ext cx="2389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 smtClean="0">
                <a:latin typeface="Franklin Gothic Book" panose="020B0503020102020204" pitchFamily="34" charset="0"/>
              </a:rPr>
              <a:t>Abre tu aplicación </a:t>
            </a:r>
            <a:r>
              <a:rPr lang="es-CL" sz="1600" b="1" dirty="0" err="1" smtClean="0">
                <a:latin typeface="Franklin Gothic Book" panose="020B0503020102020204" pitchFamily="34" charset="0"/>
              </a:rPr>
              <a:t>Onepay</a:t>
            </a:r>
            <a:r>
              <a:rPr lang="es-CL" sz="1600" b="1" dirty="0" smtClean="0">
                <a:latin typeface="Franklin Gothic Book" panose="020B0503020102020204" pitchFamily="34" charset="0"/>
              </a:rPr>
              <a:t> </a:t>
            </a:r>
            <a:r>
              <a:rPr lang="es-CL" sz="1600" dirty="0" smtClean="0">
                <a:latin typeface="Franklin Gothic Book" panose="020B0503020102020204" pitchFamily="34" charset="0"/>
              </a:rPr>
              <a:t>y </a:t>
            </a:r>
            <a:r>
              <a:rPr lang="es-CL" sz="1600" b="1" dirty="0" smtClean="0">
                <a:latin typeface="Franklin Gothic Book" panose="020B0503020102020204" pitchFamily="34" charset="0"/>
              </a:rPr>
              <a:t>escanea el código QR</a:t>
            </a:r>
            <a:r>
              <a:rPr lang="es-CL" sz="1600" dirty="0" smtClean="0">
                <a:latin typeface="Franklin Gothic Book" panose="020B0503020102020204" pitchFamily="34" charset="0"/>
              </a:rPr>
              <a:t> que aparecerá en Webpay.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C796074-9A70-4D41-9F60-06848A152983}"/>
              </a:ext>
            </a:extLst>
          </p:cNvPr>
          <p:cNvSpPr txBox="1"/>
          <p:nvPr/>
        </p:nvSpPr>
        <p:spPr>
          <a:xfrm>
            <a:off x="7946683" y="4963713"/>
            <a:ext cx="2243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>
                <a:latin typeface="Franklin Gothic Book" panose="020B0503020102020204" pitchFamily="34" charset="0"/>
              </a:rPr>
              <a:t>Revisa el detalle de tu compra, </a:t>
            </a:r>
            <a:r>
              <a:rPr lang="es-CL" sz="1600" b="1" dirty="0" smtClean="0">
                <a:latin typeface="Franklin Gothic Book" panose="020B0503020102020204" pitchFamily="34" charset="0"/>
              </a:rPr>
              <a:t>autoriza la transacción ingresando tu PIN ONEPAY </a:t>
            </a:r>
            <a:r>
              <a:rPr lang="es-CL" sz="1600" dirty="0" smtClean="0">
                <a:latin typeface="Franklin Gothic Book" panose="020B0503020102020204" pitchFamily="34" charset="0"/>
              </a:rPr>
              <a:t>y ya está!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C796074-9A70-4D41-9F60-06848A152983}"/>
              </a:ext>
            </a:extLst>
          </p:cNvPr>
          <p:cNvSpPr txBox="1"/>
          <p:nvPr/>
        </p:nvSpPr>
        <p:spPr>
          <a:xfrm>
            <a:off x="85473" y="3435412"/>
            <a:ext cx="291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 smtClean="0">
                <a:latin typeface="Franklin Gothic Book" panose="020B0503020102020204" pitchFamily="34" charset="0"/>
              </a:rPr>
              <a:t>Selecciona </a:t>
            </a:r>
            <a:r>
              <a:rPr lang="es-CL" sz="1600" b="1" dirty="0" err="1" smtClean="0">
                <a:latin typeface="Franklin Gothic Book" panose="020B0503020102020204" pitchFamily="34" charset="0"/>
              </a:rPr>
              <a:t>Onepay</a:t>
            </a:r>
            <a:r>
              <a:rPr lang="es-CL" sz="1600" b="1" dirty="0" smtClean="0">
                <a:latin typeface="Franklin Gothic Book" panose="020B0503020102020204" pitchFamily="34" charset="0"/>
              </a:rPr>
              <a:t> </a:t>
            </a:r>
            <a:r>
              <a:rPr lang="es-CL" sz="1600" dirty="0" smtClean="0">
                <a:latin typeface="Franklin Gothic Book" panose="020B0503020102020204" pitchFamily="34" charset="0"/>
              </a:rPr>
              <a:t>como medio de pago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5082"/>
            <a:ext cx="12192000" cy="18435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0FA0C88-8D2F-4BDE-9515-A8BE2BCC8CD4}"/>
              </a:ext>
            </a:extLst>
          </p:cNvPr>
          <p:cNvGrpSpPr/>
          <p:nvPr/>
        </p:nvGrpSpPr>
        <p:grpSpPr>
          <a:xfrm>
            <a:off x="583581" y="2553122"/>
            <a:ext cx="11265127" cy="2070655"/>
            <a:chOff x="666292" y="2453095"/>
            <a:chExt cx="11265127" cy="207065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F283032-A99A-4132-9D5E-D7E30AA6AC35}"/>
                </a:ext>
              </a:extLst>
            </p:cNvPr>
            <p:cNvSpPr txBox="1"/>
            <p:nvPr/>
          </p:nvSpPr>
          <p:spPr>
            <a:xfrm>
              <a:off x="1304000" y="2453095"/>
              <a:ext cx="5237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EMISORES LOCALES</a:t>
              </a:r>
              <a:endParaRPr lang="es-CL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  <a:p>
              <a:r>
                <a:rPr lang="es-CL" sz="1600" b="1" dirty="0" smtClean="0">
                  <a:latin typeface="Franklin Gothic Book" panose="020B0503020102020204" pitchFamily="34" charset="0"/>
                </a:rPr>
                <a:t>ONEPAY </a:t>
              </a:r>
              <a:r>
                <a:rPr lang="es-CL" sz="1600" dirty="0" smtClean="0">
                  <a:latin typeface="Franklin Gothic Book" panose="020B0503020102020204" pitchFamily="34" charset="0"/>
                </a:rPr>
                <a:t>opera con todos los emisores de tarjetas locales.</a:t>
              </a:r>
              <a:endParaRPr lang="es-CL" sz="16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5800F98-DF27-4E9D-B86E-791BC04DB339}"/>
                </a:ext>
              </a:extLst>
            </p:cNvPr>
            <p:cNvSpPr txBox="1"/>
            <p:nvPr/>
          </p:nvSpPr>
          <p:spPr>
            <a:xfrm>
              <a:off x="1302208" y="3588010"/>
              <a:ext cx="5240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RIESGO</a:t>
              </a:r>
              <a:endParaRPr lang="es-CL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  <a:p>
              <a:r>
                <a:rPr lang="es-CL" sz="1600" dirty="0" smtClean="0">
                  <a:solidFill>
                    <a:srgbClr val="050708"/>
                  </a:solidFill>
                  <a:latin typeface="Franklin Gothic Book" panose="020B0503020102020204" pitchFamily="34" charset="0"/>
                </a:rPr>
                <a:t>Riesgo de </a:t>
              </a:r>
              <a:r>
                <a:rPr lang="es-CL" sz="1600" dirty="0" err="1" smtClean="0">
                  <a:solidFill>
                    <a:srgbClr val="050708"/>
                  </a:solidFill>
                  <a:latin typeface="Franklin Gothic Book" panose="020B0503020102020204" pitchFamily="34" charset="0"/>
                </a:rPr>
                <a:t>contracargo</a:t>
              </a:r>
              <a:r>
                <a:rPr lang="es-CL" sz="1600" dirty="0" smtClean="0">
                  <a:solidFill>
                    <a:srgbClr val="050708"/>
                  </a:solidFill>
                  <a:latin typeface="Franklin Gothic Book" panose="020B0503020102020204" pitchFamily="34" charset="0"/>
                </a:rPr>
                <a:t> o fraude es asumido por el Emisor.</a:t>
              </a:r>
              <a:endParaRPr lang="es-CL" sz="1600" dirty="0">
                <a:solidFill>
                  <a:srgbClr val="05070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136FD36-2843-458C-A0DA-783269F33CD9}"/>
                </a:ext>
              </a:extLst>
            </p:cNvPr>
            <p:cNvSpPr txBox="1"/>
            <p:nvPr/>
          </p:nvSpPr>
          <p:spPr>
            <a:xfrm>
              <a:off x="7278586" y="2453095"/>
              <a:ext cx="4652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CRÉDITO</a:t>
              </a:r>
              <a:endParaRPr lang="es-CL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  <a:p>
              <a:r>
                <a:rPr lang="es-CL" sz="1600" smtClean="0">
                  <a:solidFill>
                    <a:srgbClr val="050708"/>
                  </a:solidFill>
                  <a:latin typeface="Franklin Gothic Book" panose="020B0503020102020204" pitchFamily="34" charset="0"/>
                </a:rPr>
                <a:t>Actualmente </a:t>
              </a:r>
              <a:r>
                <a:rPr lang="es-CL" sz="1600" b="1" smtClean="0">
                  <a:solidFill>
                    <a:srgbClr val="050708"/>
                  </a:solidFill>
                  <a:latin typeface="Franklin Gothic Book" panose="020B0503020102020204" pitchFamily="34" charset="0"/>
                </a:rPr>
                <a:t>ONEPAY</a:t>
              </a:r>
              <a:r>
                <a:rPr lang="es-CL" sz="1600" smtClean="0">
                  <a:solidFill>
                    <a:srgbClr val="050708"/>
                  </a:solidFill>
                  <a:latin typeface="Franklin Gothic Book" panose="020B0503020102020204" pitchFamily="34" charset="0"/>
                </a:rPr>
                <a:t> acepta pagos con tarjeta de crédito.</a:t>
              </a:r>
              <a:endParaRPr lang="es-CL" sz="1600" dirty="0">
                <a:solidFill>
                  <a:srgbClr val="05070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59FC366-DFC6-408A-A8F7-227FDEC6B737}"/>
                </a:ext>
              </a:extLst>
            </p:cNvPr>
            <p:cNvSpPr txBox="1"/>
            <p:nvPr/>
          </p:nvSpPr>
          <p:spPr>
            <a:xfrm>
              <a:off x="7278585" y="3692753"/>
              <a:ext cx="4652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CUOTAS</a:t>
              </a:r>
              <a:endParaRPr lang="es-CL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  <a:p>
              <a:r>
                <a:rPr lang="es-CL" sz="1600" b="1" smtClean="0">
                  <a:solidFill>
                    <a:srgbClr val="050708"/>
                  </a:solidFill>
                  <a:latin typeface="Franklin Gothic Book" panose="020B0503020102020204" pitchFamily="34" charset="0"/>
                </a:rPr>
                <a:t>ONEPAY </a:t>
              </a:r>
              <a:r>
                <a:rPr lang="es-CL" sz="1600" smtClean="0">
                  <a:solidFill>
                    <a:srgbClr val="050708"/>
                  </a:solidFill>
                  <a:latin typeface="Franklin Gothic Book" panose="020B0503020102020204" pitchFamily="34" charset="0"/>
                </a:rPr>
                <a:t>opera con todos los tipos de cuotas disponibles.</a:t>
              </a:r>
              <a:endParaRPr lang="es-CL" sz="1600" b="1" dirty="0">
                <a:solidFill>
                  <a:srgbClr val="050708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6" name="Gráfico 5" descr="Bloquear">
              <a:extLst>
                <a:ext uri="{FF2B5EF4-FFF2-40B4-BE49-F238E27FC236}">
                  <a16:creationId xmlns:a16="http://schemas.microsoft.com/office/drawing/2014/main" id="{AA815B4B-E5AD-4E3E-B17C-9F6AFACA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6292" y="3575943"/>
              <a:ext cx="720000" cy="720000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1EF8C4F-FAF1-40F5-964D-521CD04E6E15}"/>
              </a:ext>
            </a:extLst>
          </p:cNvPr>
          <p:cNvGrpSpPr/>
          <p:nvPr/>
        </p:nvGrpSpPr>
        <p:grpSpPr>
          <a:xfrm>
            <a:off x="-239831" y="198684"/>
            <a:ext cx="9131771" cy="1015664"/>
            <a:chOff x="1222949" y="1654577"/>
            <a:chExt cx="9131771" cy="1015664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19B0F63-EFEE-44CF-B839-1951D5C6E160}"/>
                </a:ext>
              </a:extLst>
            </p:cNvPr>
            <p:cNvSpPr txBox="1"/>
            <p:nvPr/>
          </p:nvSpPr>
          <p:spPr>
            <a:xfrm>
              <a:off x="1222949" y="1654578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CL" sz="60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B17C9783-8A6C-452C-B41E-89C2794D2DAB}"/>
                </a:ext>
              </a:extLst>
            </p:cNvPr>
            <p:cNvSpPr txBox="1"/>
            <p:nvPr/>
          </p:nvSpPr>
          <p:spPr>
            <a:xfrm>
              <a:off x="1784873" y="1654577"/>
              <a:ext cx="85698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54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FUNCIONALIDADES DE PAGO</a:t>
              </a:r>
              <a:endParaRPr lang="es-CL" sz="5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B8C05C31-F2CA-439C-92B6-46A472A4DC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4" y="5943641"/>
            <a:ext cx="2414954" cy="801441"/>
          </a:xfrm>
          <a:prstGeom prst="rect">
            <a:avLst/>
          </a:prstGeom>
        </p:spPr>
      </p:pic>
      <p:pic>
        <p:nvPicPr>
          <p:cNvPr id="1026" name="Picture 2" descr="Resultado de imagen para bank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8" y="2505132"/>
            <a:ext cx="632765" cy="6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redit card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59" y="2641591"/>
            <a:ext cx="632765" cy="6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money  icon tim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55" y="3804143"/>
            <a:ext cx="661514" cy="6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7"/>
          <a:stretch/>
        </p:blipFill>
        <p:spPr>
          <a:xfrm>
            <a:off x="389484" y="1217865"/>
            <a:ext cx="1828194" cy="428357"/>
          </a:xfrm>
          <a:prstGeom prst="rect">
            <a:avLst/>
          </a:prstGeom>
          <a:solidFill>
            <a:srgbClr val="FDAC40"/>
          </a:solidFill>
        </p:spPr>
      </p:pic>
    </p:spTree>
    <p:extLst>
      <p:ext uri="{BB962C8B-B14F-4D97-AF65-F5344CB8AC3E}">
        <p14:creationId xmlns:p14="http://schemas.microsoft.com/office/powerpoint/2010/main" val="5335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5082"/>
            <a:ext cx="12192000" cy="184355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1EF8C4F-FAF1-40F5-964D-521CD04E6E15}"/>
              </a:ext>
            </a:extLst>
          </p:cNvPr>
          <p:cNvGrpSpPr/>
          <p:nvPr/>
        </p:nvGrpSpPr>
        <p:grpSpPr>
          <a:xfrm>
            <a:off x="-239831" y="198684"/>
            <a:ext cx="9563042" cy="1015664"/>
            <a:chOff x="1222949" y="1654577"/>
            <a:chExt cx="9563042" cy="1015664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19B0F63-EFEE-44CF-B839-1951D5C6E160}"/>
                </a:ext>
              </a:extLst>
            </p:cNvPr>
            <p:cNvSpPr txBox="1"/>
            <p:nvPr/>
          </p:nvSpPr>
          <p:spPr>
            <a:xfrm>
              <a:off x="1222949" y="1654578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CL" sz="60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B17C9783-8A6C-452C-B41E-89C2794D2DAB}"/>
                </a:ext>
              </a:extLst>
            </p:cNvPr>
            <p:cNvSpPr txBox="1"/>
            <p:nvPr/>
          </p:nvSpPr>
          <p:spPr>
            <a:xfrm>
              <a:off x="1784873" y="1654577"/>
              <a:ext cx="90011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54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INTEGRACIÓN DE COMERCIOS</a:t>
              </a:r>
              <a:endParaRPr lang="es-CL" sz="5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B8C05C31-F2CA-439C-92B6-46A472A4D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4" y="5943641"/>
            <a:ext cx="2414954" cy="80144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7"/>
          <a:stretch/>
        </p:blipFill>
        <p:spPr>
          <a:xfrm>
            <a:off x="389484" y="1217865"/>
            <a:ext cx="1828194" cy="428357"/>
          </a:xfrm>
          <a:prstGeom prst="rect">
            <a:avLst/>
          </a:prstGeom>
          <a:solidFill>
            <a:srgbClr val="FDAC40"/>
          </a:solidFill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A0DE167-70F3-4BEC-A266-2D279B6447F6}"/>
              </a:ext>
            </a:extLst>
          </p:cNvPr>
          <p:cNvSpPr txBox="1"/>
          <p:nvPr/>
        </p:nvSpPr>
        <p:spPr>
          <a:xfrm>
            <a:off x="1382056" y="2724730"/>
            <a:ext cx="966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INTEGRACIÓN FLEXIBLE</a:t>
            </a:r>
            <a:endParaRPr lang="es-CL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s-CL" sz="1600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Integración </a:t>
            </a: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API REST </a:t>
            </a:r>
            <a:r>
              <a:rPr lang="es-CL" sz="1600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exprés con </a:t>
            </a: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“</a:t>
            </a:r>
            <a:r>
              <a:rPr lang="es-CL" sz="1600" b="1" dirty="0" err="1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Onepay</a:t>
            </a: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 </a:t>
            </a:r>
            <a:r>
              <a:rPr lang="es-CL" sz="1600" b="1" dirty="0" err="1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Checkout</a:t>
            </a: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” </a:t>
            </a:r>
            <a:r>
              <a:rPr lang="es-CL" sz="1600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o </a:t>
            </a:r>
            <a:r>
              <a:rPr lang="es-CL" sz="1600" b="1" dirty="0">
                <a:solidFill>
                  <a:srgbClr val="050708"/>
                </a:solidFill>
                <a:latin typeface="Franklin Gothic Book" panose="020B0503020102020204" pitchFamily="34" charset="0"/>
              </a:rPr>
              <a:t>API REST </a:t>
            </a:r>
            <a:r>
              <a:rPr lang="es-CL" sz="1600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avanzada a través de </a:t>
            </a: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“QR directo”. </a:t>
            </a:r>
            <a:endParaRPr lang="es-CL" sz="1600" dirty="0" smtClean="0">
              <a:solidFill>
                <a:srgbClr val="050708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1" name="Picture 8" descr="Resultado de imagen para integratio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4" y="2680100"/>
            <a:ext cx="693937" cy="6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06567" y="3809029"/>
            <a:ext cx="5263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dirty="0">
                <a:solidFill>
                  <a:srgbClr val="050708"/>
                </a:solidFill>
                <a:latin typeface="Franklin Gothic Book" panose="020B0503020102020204" pitchFamily="34" charset="0"/>
              </a:rPr>
              <a:t>Amplia oferta de </a:t>
            </a:r>
            <a:r>
              <a:rPr lang="es-CL" sz="1600" b="1" dirty="0">
                <a:solidFill>
                  <a:srgbClr val="050708"/>
                </a:solidFill>
                <a:latin typeface="Franklin Gothic Book" panose="020B0503020102020204" pitchFamily="34" charset="0"/>
              </a:rPr>
              <a:t>SDK y </a:t>
            </a:r>
            <a:r>
              <a:rPr lang="es-CL" sz="1600" b="1" dirty="0" err="1">
                <a:solidFill>
                  <a:srgbClr val="050708"/>
                </a:solidFill>
                <a:latin typeface="Franklin Gothic Book" panose="020B0503020102020204" pitchFamily="34" charset="0"/>
              </a:rPr>
              <a:t>Plugins</a:t>
            </a:r>
            <a:r>
              <a:rPr lang="es-CL" sz="1600" dirty="0">
                <a:solidFill>
                  <a:srgbClr val="050708"/>
                </a:solidFill>
                <a:latin typeface="Franklin Gothic Book" panose="020B0503020102020204" pitchFamily="34" charset="0"/>
              </a:rPr>
              <a:t> para facilitar la </a:t>
            </a:r>
            <a:r>
              <a:rPr lang="es-CL" sz="1600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integración:</a:t>
            </a:r>
            <a:endParaRPr lang="es-CL" sz="1600" dirty="0">
              <a:solidFill>
                <a:srgbClr val="05070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82056" y="3466484"/>
            <a:ext cx="3116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HERRAMIENTAS DE INTEGRACIÓN</a:t>
            </a:r>
            <a:endParaRPr lang="es-CL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Picture 2" descr="Resultado de imagen para plugin icon bla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2" y="3488162"/>
            <a:ext cx="589019" cy="5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2097003" y="4743967"/>
            <a:ext cx="6660917" cy="9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5212080" y="4753359"/>
            <a:ext cx="8087" cy="165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3150040" y="4341186"/>
            <a:ext cx="959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PLUGINS</a:t>
            </a:r>
            <a:endParaRPr lang="es-CL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756508" y="4345323"/>
            <a:ext cx="564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SDK</a:t>
            </a:r>
            <a:endParaRPr lang="es-CL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2800041" y="4850223"/>
            <a:ext cx="165904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PRESTASHOP</a:t>
            </a:r>
          </a:p>
          <a:p>
            <a:pPr algn="ctr">
              <a:spcAft>
                <a:spcPts val="600"/>
              </a:spcAft>
            </a:pP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WOOCOMMERCE</a:t>
            </a:r>
          </a:p>
          <a:p>
            <a:pPr algn="ctr">
              <a:spcAft>
                <a:spcPts val="600"/>
              </a:spcAft>
            </a:pP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MAGENTO</a:t>
            </a:r>
          </a:p>
          <a:p>
            <a:pPr algn="ctr">
              <a:spcAft>
                <a:spcPts val="600"/>
              </a:spcAft>
            </a:pP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OPENCART</a:t>
            </a:r>
          </a:p>
          <a:p>
            <a:pPr algn="ctr">
              <a:spcAft>
                <a:spcPts val="600"/>
              </a:spcAft>
            </a:pP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VIRTUEMART</a:t>
            </a:r>
            <a:endParaRPr lang="es-CL" sz="1600" b="1" dirty="0">
              <a:solidFill>
                <a:srgbClr val="05070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5577800" y="4859771"/>
            <a:ext cx="1455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SERVER - SIDE</a:t>
            </a:r>
            <a:endParaRPr lang="es-CL" sz="1600" b="1" dirty="0">
              <a:solidFill>
                <a:srgbClr val="050708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286461" y="4717832"/>
            <a:ext cx="3024034" cy="622433"/>
            <a:chOff x="5384540" y="4499458"/>
            <a:chExt cx="3024034" cy="622433"/>
          </a:xfrm>
        </p:grpSpPr>
        <p:pic>
          <p:nvPicPr>
            <p:cNvPr id="37" name="Picture 4" descr="Resultado de imagen para php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540" y="4529150"/>
              <a:ext cx="563049" cy="563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Resultado de imagen para java logo bla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682" y="4499458"/>
              <a:ext cx="337892" cy="622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Resultado de imagen para .net logo bla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55"/>
            <a:stretch/>
          </p:blipFill>
          <p:spPr bwMode="auto">
            <a:xfrm>
              <a:off x="6120060" y="4661682"/>
              <a:ext cx="578346" cy="29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2" descr="Resultado de imagen para python logo bla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824" y="4580427"/>
              <a:ext cx="460494" cy="460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4" descr="Resultado de imagen para ruby logo bla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150" y="4641021"/>
              <a:ext cx="339307" cy="33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Resultado de imagen para javascript logo 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804" y="5095152"/>
            <a:ext cx="606176" cy="6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577800" y="5333738"/>
            <a:ext cx="1310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FRONT - END</a:t>
            </a:r>
            <a:endParaRPr lang="es-CL" sz="1600" b="1" dirty="0">
              <a:solidFill>
                <a:srgbClr val="05070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5577800" y="5841762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MOBILE</a:t>
            </a:r>
            <a:endParaRPr lang="es-CL" sz="1600" b="1" dirty="0">
              <a:solidFill>
                <a:srgbClr val="050708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30" name="Picture 6" descr="Resultado de imagen para ios logo bla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97" y="5799535"/>
            <a:ext cx="423009" cy="42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android logo blac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50" y="5757953"/>
            <a:ext cx="674897" cy="50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BA0DE167-70F3-4BEC-A266-2D279B6447F6}"/>
              </a:ext>
            </a:extLst>
          </p:cNvPr>
          <p:cNvSpPr txBox="1"/>
          <p:nvPr/>
        </p:nvSpPr>
        <p:spPr>
          <a:xfrm>
            <a:off x="1380292" y="1916996"/>
            <a:ext cx="966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SOPORTE DE INTEGRACIÓN Y FALLAS</a:t>
            </a:r>
            <a:endParaRPr lang="es-CL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s-CL" sz="1600" dirty="0" smtClean="0">
                <a:solidFill>
                  <a:srgbClr val="050708"/>
                </a:solidFill>
                <a:latin typeface="Franklin Gothic Book" panose="020B0503020102020204" pitchFamily="34" charset="0"/>
                <a:hlinkClick r:id="rId16"/>
              </a:rPr>
              <a:t>www.transbankdevelopers.cl</a:t>
            </a:r>
            <a:r>
              <a:rPr lang="es-CL" sz="1600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 – </a:t>
            </a:r>
            <a:r>
              <a:rPr lang="es-CL" sz="1600" dirty="0" smtClean="0">
                <a:solidFill>
                  <a:srgbClr val="050708"/>
                </a:solidFill>
                <a:latin typeface="Franklin Gothic Book" panose="020B0503020102020204" pitchFamily="34" charset="0"/>
                <a:hlinkClick r:id="rId17"/>
              </a:rPr>
              <a:t>soporte@Transbank.cl</a:t>
            </a:r>
            <a:r>
              <a:rPr lang="es-CL" sz="1600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 – T: 600 638 6380</a:t>
            </a:r>
          </a:p>
        </p:txBody>
      </p:sp>
      <p:pic>
        <p:nvPicPr>
          <p:cNvPr id="11" name="Picture 4" descr="Resultado de imagen para support ico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4" y="1902232"/>
            <a:ext cx="609436" cy="6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5082"/>
            <a:ext cx="12192000" cy="18435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95" y="2784739"/>
            <a:ext cx="4158005" cy="1043281"/>
          </a:xfrm>
          <a:prstGeom prst="rect">
            <a:avLst/>
          </a:prstGeom>
          <a:solidFill>
            <a:srgbClr val="FDAC40"/>
          </a:solidFill>
        </p:spPr>
      </p:pic>
      <p:sp>
        <p:nvSpPr>
          <p:cNvPr id="15" name="Rectángulo 14"/>
          <p:cNvSpPr/>
          <p:nvPr/>
        </p:nvSpPr>
        <p:spPr>
          <a:xfrm>
            <a:off x="1752600" y="3893710"/>
            <a:ext cx="4343400" cy="404230"/>
          </a:xfrm>
          <a:prstGeom prst="rect">
            <a:avLst/>
          </a:prstGeom>
          <a:solidFill>
            <a:srgbClr val="FDAC40"/>
          </a:solidFill>
          <a:ln>
            <a:solidFill>
              <a:srgbClr val="FD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56DB24-6709-4B69-BA4A-15E73214D1D8}"/>
              </a:ext>
            </a:extLst>
          </p:cNvPr>
          <p:cNvCxnSpPr>
            <a:cxnSpLocks/>
          </p:cNvCxnSpPr>
          <p:nvPr/>
        </p:nvCxnSpPr>
        <p:spPr>
          <a:xfrm>
            <a:off x="6224954" y="2883439"/>
            <a:ext cx="0" cy="1414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4DD590A-268E-499A-8E34-E05771D25953}"/>
              </a:ext>
            </a:extLst>
          </p:cNvPr>
          <p:cNvSpPr txBox="1"/>
          <p:nvPr/>
        </p:nvSpPr>
        <p:spPr>
          <a:xfrm>
            <a:off x="6310861" y="3005913"/>
            <a:ext cx="656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>
                <a:latin typeface="Franklin Gothic Book" panose="020B0503020102020204" pitchFamily="34" charset="0"/>
              </a:rPr>
              <a:t>2018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234C117-E8AC-4E72-BFFA-882308A34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2" y="267098"/>
            <a:ext cx="2939586" cy="9755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56"/>
          <a:stretch/>
        </p:blipFill>
        <p:spPr>
          <a:xfrm>
            <a:off x="1981368" y="3773590"/>
            <a:ext cx="4071257" cy="6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44" y="1934924"/>
            <a:ext cx="1867693" cy="33220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46424D-B386-466A-B07E-7B085634C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07" y="1517646"/>
            <a:ext cx="4402185" cy="41429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75095" y="2345528"/>
            <a:ext cx="5178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L" sz="1600" dirty="0">
                <a:latin typeface="Franklin Gothic Book" panose="020B0503020102020204" pitchFamily="34" charset="0"/>
              </a:rPr>
              <a:t>Es una billetera digital </a:t>
            </a:r>
            <a:r>
              <a:rPr lang="es-CL" sz="1600" b="1" dirty="0">
                <a:latin typeface="Franklin Gothic Book" panose="020B0503020102020204" pitchFamily="34" charset="0"/>
              </a:rPr>
              <a:t>que permite </a:t>
            </a:r>
            <a:r>
              <a:rPr lang="es-CL" sz="1600" dirty="0">
                <a:latin typeface="Franklin Gothic Book" panose="020B0503020102020204" pitchFamily="34" charset="0"/>
              </a:rPr>
              <a:t>realizar compras en </a:t>
            </a:r>
          </a:p>
          <a:p>
            <a:pPr algn="just"/>
            <a:r>
              <a:rPr lang="es-CL" sz="1600" dirty="0">
                <a:latin typeface="Franklin Gothic Book" panose="020B0503020102020204" pitchFamily="34" charset="0"/>
              </a:rPr>
              <a:t>tiendas de comercios electrónicos con </a:t>
            </a:r>
            <a:r>
              <a:rPr lang="es-CL" sz="1600" b="1" dirty="0">
                <a:latin typeface="Franklin Gothic Book" panose="020B0503020102020204" pitchFamily="34" charset="0"/>
              </a:rPr>
              <a:t>Tarjeta de Crédito</a:t>
            </a:r>
            <a:r>
              <a:rPr lang="es-CL" sz="1600" dirty="0">
                <a:latin typeface="Franklin Gothic Book" panose="020B0503020102020204" pitchFamily="34" charset="0"/>
              </a:rPr>
              <a:t>, </a:t>
            </a:r>
          </a:p>
          <a:p>
            <a:pPr algn="just"/>
            <a:r>
              <a:rPr lang="es-CL" sz="1600" dirty="0">
                <a:latin typeface="Franklin Gothic Book" panose="020B0503020102020204" pitchFamily="34" charset="0"/>
              </a:rPr>
              <a:t>sin necesidad de ingresar la información de la tarjeta </a:t>
            </a:r>
          </a:p>
          <a:p>
            <a:pPr algn="just"/>
            <a:r>
              <a:rPr lang="es-CL" sz="1600" dirty="0">
                <a:latin typeface="Franklin Gothic Book" panose="020B0503020102020204" pitchFamily="34" charset="0"/>
              </a:rPr>
              <a:t>en cada compra.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45082"/>
            <a:ext cx="12192000" cy="184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B8E3669-4D83-47BC-93A7-CFDFB2DFEAE9}"/>
              </a:ext>
            </a:extLst>
          </p:cNvPr>
          <p:cNvSpPr txBox="1"/>
          <p:nvPr/>
        </p:nvSpPr>
        <p:spPr>
          <a:xfrm>
            <a:off x="4343400" y="1673314"/>
            <a:ext cx="4194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NUEVA BILLETERA DIGITAL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9E12CF1-1A65-494A-8AE3-EA58B34652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4" y="5943641"/>
            <a:ext cx="2414954" cy="8014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"/>
          <a:stretch/>
        </p:blipFill>
        <p:spPr>
          <a:xfrm>
            <a:off x="185395" y="259108"/>
            <a:ext cx="4158005" cy="1003635"/>
          </a:xfrm>
          <a:prstGeom prst="rect">
            <a:avLst/>
          </a:prstGeom>
          <a:solidFill>
            <a:srgbClr val="FDAC40"/>
          </a:solidFill>
        </p:spPr>
      </p:pic>
    </p:spTree>
    <p:extLst>
      <p:ext uri="{BB962C8B-B14F-4D97-AF65-F5344CB8AC3E}">
        <p14:creationId xmlns:p14="http://schemas.microsoft.com/office/powerpoint/2010/main" val="665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5082"/>
            <a:ext cx="12192000" cy="18435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0FA0C88-8D2F-4BDE-9515-A8BE2BCC8CD4}"/>
              </a:ext>
            </a:extLst>
          </p:cNvPr>
          <p:cNvGrpSpPr/>
          <p:nvPr/>
        </p:nvGrpSpPr>
        <p:grpSpPr>
          <a:xfrm>
            <a:off x="583581" y="3001695"/>
            <a:ext cx="10971829" cy="2212133"/>
            <a:chOff x="666292" y="2453095"/>
            <a:chExt cx="10971829" cy="221213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F283032-A99A-4132-9D5E-D7E30AA6AC35}"/>
                </a:ext>
              </a:extLst>
            </p:cNvPr>
            <p:cNvSpPr txBox="1"/>
            <p:nvPr/>
          </p:nvSpPr>
          <p:spPr>
            <a:xfrm>
              <a:off x="1304000" y="2453095"/>
              <a:ext cx="5237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PORTABLE</a:t>
              </a:r>
            </a:p>
            <a:p>
              <a:r>
                <a:rPr lang="es-CL" sz="1600" dirty="0">
                  <a:latin typeface="Franklin Gothic Book" panose="020B0503020102020204" pitchFamily="34" charset="0"/>
                </a:rPr>
                <a:t>Puede ser utilizada en dispositivos Android o iOS.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5800F98-DF27-4E9D-B86E-791BC04DB339}"/>
                </a:ext>
              </a:extLst>
            </p:cNvPr>
            <p:cNvSpPr txBox="1"/>
            <p:nvPr/>
          </p:nvSpPr>
          <p:spPr>
            <a:xfrm>
              <a:off x="1302208" y="3588010"/>
              <a:ext cx="52408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SEGURA</a:t>
              </a:r>
            </a:p>
            <a:p>
              <a:r>
                <a:rPr lang="es-CL" sz="1600" dirty="0" smtClean="0">
                  <a:solidFill>
                    <a:srgbClr val="050708"/>
                  </a:solidFill>
                  <a:latin typeface="Franklin Gothic Book" panose="020B0503020102020204" pitchFamily="34" charset="0"/>
                </a:rPr>
                <a:t>Los datos del tarjetahabiente no son almacenados </a:t>
              </a:r>
            </a:p>
            <a:p>
              <a:r>
                <a:rPr lang="es-CL" sz="1600" dirty="0" smtClean="0">
                  <a:solidFill>
                    <a:srgbClr val="050708"/>
                  </a:solidFill>
                  <a:latin typeface="Franklin Gothic Book" panose="020B0503020102020204" pitchFamily="34" charset="0"/>
                </a:rPr>
                <a:t>en el dispositivo. Comercio protegido ante fraude o desconocimientos de compra.</a:t>
              </a:r>
              <a:endParaRPr lang="es-CL" sz="1600" dirty="0">
                <a:solidFill>
                  <a:srgbClr val="05070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136FD36-2843-458C-A0DA-783269F33CD9}"/>
                </a:ext>
              </a:extLst>
            </p:cNvPr>
            <p:cNvSpPr txBox="1"/>
            <p:nvPr/>
          </p:nvSpPr>
          <p:spPr>
            <a:xfrm>
              <a:off x="6985288" y="2453095"/>
              <a:ext cx="46528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RÁPIDA</a:t>
              </a:r>
            </a:p>
            <a:p>
              <a:r>
                <a:rPr lang="es-CL" sz="1600" dirty="0" smtClean="0">
                  <a:solidFill>
                    <a:srgbClr val="050708"/>
                  </a:solidFill>
                  <a:latin typeface="Franklin Gothic Book" panose="020B0503020102020204" pitchFamily="34" charset="0"/>
                </a:rPr>
                <a:t>Proceso de compra simplificado permite gatillar transacciones escaneando códigos QR y autorizarlas sólo utilizando el PIN ONEPAY.</a:t>
              </a:r>
              <a:endParaRPr lang="es-CL" sz="1600" dirty="0">
                <a:solidFill>
                  <a:srgbClr val="05070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59FC366-DFC6-408A-A8F7-227FDEC6B737}"/>
                </a:ext>
              </a:extLst>
            </p:cNvPr>
            <p:cNvSpPr txBox="1"/>
            <p:nvPr/>
          </p:nvSpPr>
          <p:spPr>
            <a:xfrm>
              <a:off x="6985287" y="3697331"/>
              <a:ext cx="4652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MEJORA LA CONVERSIÓN</a:t>
              </a:r>
            </a:p>
            <a:p>
              <a:r>
                <a:rPr lang="es-CL" sz="1600" dirty="0">
                  <a:solidFill>
                    <a:srgbClr val="050708"/>
                  </a:solidFill>
                  <a:latin typeface="Franklin Gothic Book" panose="020B0503020102020204" pitchFamily="34" charset="0"/>
                </a:rPr>
                <a:t>A través de una experiencia de compra rápida y sencilla.</a:t>
              </a: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A66D881C-2CCD-4DCC-9796-5368F182F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8297" y="3732481"/>
              <a:ext cx="720000" cy="720000"/>
            </a:xfrm>
            <a:prstGeom prst="rect">
              <a:avLst/>
            </a:prstGeom>
          </p:spPr>
        </p:pic>
        <p:pic>
          <p:nvPicPr>
            <p:cNvPr id="3" name="Gráfico 2" descr="Smartphone">
              <a:extLst>
                <a:ext uri="{FF2B5EF4-FFF2-40B4-BE49-F238E27FC236}">
                  <a16:creationId xmlns:a16="http://schemas.microsoft.com/office/drawing/2014/main" id="{1D461015-E104-4425-8D0A-38C0FDF62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6292" y="2462919"/>
              <a:ext cx="720000" cy="720000"/>
            </a:xfrm>
            <a:prstGeom prst="rect">
              <a:avLst/>
            </a:prstGeom>
          </p:spPr>
        </p:pic>
        <p:pic>
          <p:nvPicPr>
            <p:cNvPr id="6" name="Gráfico 5" descr="Bloquear">
              <a:extLst>
                <a:ext uri="{FF2B5EF4-FFF2-40B4-BE49-F238E27FC236}">
                  <a16:creationId xmlns:a16="http://schemas.microsoft.com/office/drawing/2014/main" id="{AA815B4B-E5AD-4E3E-B17C-9F6AFACA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6292" y="3575943"/>
              <a:ext cx="720000" cy="720000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1EF8C4F-FAF1-40F5-964D-521CD04E6E15}"/>
              </a:ext>
            </a:extLst>
          </p:cNvPr>
          <p:cNvGrpSpPr/>
          <p:nvPr/>
        </p:nvGrpSpPr>
        <p:grpSpPr>
          <a:xfrm>
            <a:off x="-239831" y="198684"/>
            <a:ext cx="6659171" cy="1015664"/>
            <a:chOff x="1222949" y="1654577"/>
            <a:chExt cx="6659171" cy="1015664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19B0F63-EFEE-44CF-B839-1951D5C6E160}"/>
                </a:ext>
              </a:extLst>
            </p:cNvPr>
            <p:cNvSpPr txBox="1"/>
            <p:nvPr/>
          </p:nvSpPr>
          <p:spPr>
            <a:xfrm>
              <a:off x="1222949" y="1654578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CL" sz="60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B17C9783-8A6C-452C-B41E-89C2794D2DAB}"/>
                </a:ext>
              </a:extLst>
            </p:cNvPr>
            <p:cNvSpPr txBox="1"/>
            <p:nvPr/>
          </p:nvSpPr>
          <p:spPr>
            <a:xfrm>
              <a:off x="1784873" y="1654577"/>
              <a:ext cx="60972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60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CARACTERÍSTICAS</a:t>
              </a: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B8C05C31-F2CA-439C-92B6-46A472A4DC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4" y="5943641"/>
            <a:ext cx="2414954" cy="801441"/>
          </a:xfrm>
          <a:prstGeom prst="rect">
            <a:avLst/>
          </a:prstGeom>
        </p:spPr>
      </p:pic>
      <p:pic>
        <p:nvPicPr>
          <p:cNvPr id="1026" name="Picture 2" descr="Resultado de imagen para qr code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55" y="3093271"/>
            <a:ext cx="739421" cy="7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Resultado de imagen para easy icon">
            <a:extLst>
              <a:ext uri="{FF2B5EF4-FFF2-40B4-BE49-F238E27FC236}">
                <a16:creationId xmlns:a16="http://schemas.microsoft.com/office/drawing/2014/main" id="{21FC0F85-8E13-4944-B4F2-B5506CC9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79" y="203717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BA0DE167-70F3-4BEC-A266-2D279B6447F6}"/>
              </a:ext>
            </a:extLst>
          </p:cNvPr>
          <p:cNvSpPr txBox="1"/>
          <p:nvPr/>
        </p:nvSpPr>
        <p:spPr>
          <a:xfrm>
            <a:off x="3695279" y="2078099"/>
            <a:ext cx="746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OMNICANAL</a:t>
            </a:r>
            <a:endParaRPr lang="es-CL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s-CL" sz="1600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Disponible en </a:t>
            </a:r>
            <a:r>
              <a:rPr lang="es-CL" sz="1600" b="1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TODAS</a:t>
            </a:r>
            <a:r>
              <a:rPr lang="es-CL" sz="1600" dirty="0" smtClean="0">
                <a:solidFill>
                  <a:srgbClr val="050708"/>
                </a:solidFill>
                <a:latin typeface="Franklin Gothic Book" panose="020B0503020102020204" pitchFamily="34" charset="0"/>
              </a:rPr>
              <a:t> las ocasiones de compra del tarjetahabiente</a:t>
            </a:r>
            <a:endParaRPr lang="es-CL" sz="1600" dirty="0">
              <a:solidFill>
                <a:srgbClr val="050708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7"/>
          <a:stretch/>
        </p:blipFill>
        <p:spPr>
          <a:xfrm>
            <a:off x="389484" y="1217865"/>
            <a:ext cx="1828194" cy="428357"/>
          </a:xfrm>
          <a:prstGeom prst="rect">
            <a:avLst/>
          </a:prstGeom>
          <a:solidFill>
            <a:srgbClr val="FDAC40"/>
          </a:solidFill>
        </p:spPr>
      </p:pic>
    </p:spTree>
    <p:extLst>
      <p:ext uri="{BB962C8B-B14F-4D97-AF65-F5344CB8AC3E}">
        <p14:creationId xmlns:p14="http://schemas.microsoft.com/office/powerpoint/2010/main" val="19314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4708"/>
            <a:ext cx="12192000" cy="18435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42822" y="239837"/>
            <a:ext cx="11787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PRESENTE EN TODAS LAS OCASIONES DE COMPRA</a:t>
            </a:r>
            <a:endParaRPr lang="es-CL" sz="42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AutoShape 2" descr="Resultado de imagen para social network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para social network ico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0" descr="Resultado de imagen para card terminal icon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3003646" y="2465123"/>
            <a:ext cx="2251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DESKTOP WEB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643794" y="2469149"/>
            <a:ext cx="212208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MOBILE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" name="Picture 2" descr="Resultado de imagen para ecommerce ic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63" y="1328584"/>
            <a:ext cx="1065531" cy="10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esultado de imagen para mobile ic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0" y="1372325"/>
            <a:ext cx="1021790" cy="10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63" y="1397761"/>
            <a:ext cx="996354" cy="996354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5485446" y="2465123"/>
            <a:ext cx="2975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REDES SOCIALES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392194" y="3384699"/>
            <a:ext cx="2625282" cy="1327911"/>
            <a:chOff x="392194" y="3561968"/>
            <a:chExt cx="2625282" cy="1327911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94" y="3971172"/>
              <a:ext cx="1168902" cy="860136"/>
            </a:xfrm>
            <a:prstGeom prst="rect">
              <a:avLst/>
            </a:prstGeom>
          </p:spPr>
        </p:pic>
        <p:sp>
          <p:nvSpPr>
            <p:cNvPr id="59" name="Rectángulo 58"/>
            <p:cNvSpPr/>
            <p:nvPr/>
          </p:nvSpPr>
          <p:spPr>
            <a:xfrm>
              <a:off x="582423" y="3561968"/>
              <a:ext cx="8993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419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</a:t>
              </a:r>
              <a:endPara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1731131" y="3568157"/>
              <a:ext cx="12863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419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WEB</a:t>
              </a:r>
              <a:endPara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1" name="Picture 2" descr="Resultado de imagen para mobile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57" y="3921511"/>
              <a:ext cx="968368" cy="96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CuadroTexto 61"/>
            <p:cNvSpPr txBox="1"/>
            <p:nvPr/>
          </p:nvSpPr>
          <p:spPr>
            <a:xfrm>
              <a:off x="2126888" y="4193299"/>
              <a:ext cx="560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</a:t>
              </a:r>
              <a:endPara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Rectángulo 62"/>
          <p:cNvSpPr/>
          <p:nvPr/>
        </p:nvSpPr>
        <p:spPr>
          <a:xfrm>
            <a:off x="3679553" y="3384698"/>
            <a:ext cx="899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3387011" y="3794623"/>
            <a:ext cx="1484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ONEPAY CHECKOUT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3387011" y="4582678"/>
            <a:ext cx="148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DIRECTO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505" y="4038820"/>
            <a:ext cx="559271" cy="543858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3387011" y="5157692"/>
            <a:ext cx="148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WEBPAY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6050477" y="3396899"/>
            <a:ext cx="184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BOTONES ONEPAY QR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7" name="Conector recto 76"/>
          <p:cNvCxnSpPr/>
          <p:nvPr/>
        </p:nvCxnSpPr>
        <p:spPr>
          <a:xfrm>
            <a:off x="585421" y="5831248"/>
            <a:ext cx="42122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6532515" y="5831248"/>
            <a:ext cx="42122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ángulo 78"/>
          <p:cNvSpPr/>
          <p:nvPr/>
        </p:nvSpPr>
        <p:spPr>
          <a:xfrm>
            <a:off x="1197565" y="5904335"/>
            <a:ext cx="286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LANZAMIENTO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48583" y="5908392"/>
            <a:ext cx="286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SEMESTRE 2018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8583319" y="2465123"/>
            <a:ext cx="2975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PRESENCIALES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" name="Picture 6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19" y="1493707"/>
            <a:ext cx="900989" cy="8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ángulo 49"/>
          <p:cNvSpPr/>
          <p:nvPr/>
        </p:nvSpPr>
        <p:spPr>
          <a:xfrm>
            <a:off x="8700183" y="3388139"/>
            <a:ext cx="879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55" y="3804834"/>
            <a:ext cx="805718" cy="805718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8799771" y="4825224"/>
            <a:ext cx="2542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PRESENCIALES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783" y="5190289"/>
            <a:ext cx="452461" cy="439992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137308" y="3396605"/>
            <a:ext cx="187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MPOS</a:t>
            </a:r>
          </a:p>
        </p:txBody>
      </p:sp>
      <p:pic>
        <p:nvPicPr>
          <p:cNvPr id="69" name="Picture 2" descr="Resultado de imagen para mobile qr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3511" y="3813301"/>
            <a:ext cx="466205" cy="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ángulo 70"/>
          <p:cNvSpPr/>
          <p:nvPr/>
        </p:nvSpPr>
        <p:spPr>
          <a:xfrm>
            <a:off x="9837605" y="3046802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endParaRPr lang="es-ES" sz="1400" dirty="0"/>
          </a:p>
        </p:txBody>
      </p:sp>
      <p:pic>
        <p:nvPicPr>
          <p:cNvPr id="72" name="Picture 2" descr="Resultado de imagen para mobile qr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2897" y="3793903"/>
            <a:ext cx="466205" cy="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ángulo 72"/>
          <p:cNvSpPr/>
          <p:nvPr/>
        </p:nvSpPr>
        <p:spPr>
          <a:xfrm>
            <a:off x="10016369" y="3396605"/>
            <a:ext cx="187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M2M</a:t>
            </a:r>
          </a:p>
        </p:txBody>
      </p:sp>
    </p:spTree>
    <p:extLst>
      <p:ext uri="{BB962C8B-B14F-4D97-AF65-F5344CB8AC3E}">
        <p14:creationId xmlns:p14="http://schemas.microsoft.com/office/powerpoint/2010/main" val="34260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4708"/>
            <a:ext cx="12192000" cy="18435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42822" y="239837"/>
            <a:ext cx="11787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PRESENTE EN TODAS LAS OCASIONES DE COMPRA</a:t>
            </a:r>
            <a:endParaRPr lang="es-CL" sz="42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AutoShape 2" descr="Resultado de imagen para social network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para social network ico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0" descr="Resultado de imagen para card terminal icon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3003646" y="2465123"/>
            <a:ext cx="2251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DESKTOP WEB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643794" y="2469149"/>
            <a:ext cx="212208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MOBILE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" name="Picture 2" descr="Resultado de imagen para ecommerce ic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63" y="1328584"/>
            <a:ext cx="1065531" cy="10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esultado de imagen para mobile ic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0" y="1372325"/>
            <a:ext cx="1021790" cy="10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63" y="1397761"/>
            <a:ext cx="996354" cy="996354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5485446" y="2465123"/>
            <a:ext cx="2975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REDES SOCIALES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392194" y="3384699"/>
            <a:ext cx="2625282" cy="1327911"/>
            <a:chOff x="392194" y="3561968"/>
            <a:chExt cx="2625282" cy="1327911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94" y="3971172"/>
              <a:ext cx="1168902" cy="860136"/>
            </a:xfrm>
            <a:prstGeom prst="rect">
              <a:avLst/>
            </a:prstGeom>
          </p:spPr>
        </p:pic>
        <p:sp>
          <p:nvSpPr>
            <p:cNvPr id="59" name="Rectángulo 58"/>
            <p:cNvSpPr/>
            <p:nvPr/>
          </p:nvSpPr>
          <p:spPr>
            <a:xfrm>
              <a:off x="582423" y="3561968"/>
              <a:ext cx="8993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419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</a:t>
              </a:r>
              <a:endPara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1731131" y="3568157"/>
              <a:ext cx="12863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419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WEB</a:t>
              </a:r>
              <a:endPara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1" name="Picture 2" descr="Resultado de imagen para mobile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57" y="3921511"/>
              <a:ext cx="968368" cy="96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CuadroTexto 61"/>
            <p:cNvSpPr txBox="1"/>
            <p:nvPr/>
          </p:nvSpPr>
          <p:spPr>
            <a:xfrm>
              <a:off x="2126888" y="4193299"/>
              <a:ext cx="560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</a:t>
              </a:r>
              <a:endPara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Rectángulo 62"/>
          <p:cNvSpPr/>
          <p:nvPr/>
        </p:nvSpPr>
        <p:spPr>
          <a:xfrm>
            <a:off x="3679553" y="3384698"/>
            <a:ext cx="899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3387011" y="3794623"/>
            <a:ext cx="1484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ONEPAY CHECKOUT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3387011" y="4582678"/>
            <a:ext cx="148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DIRECTO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505" y="4038820"/>
            <a:ext cx="559271" cy="543858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3387011" y="5157692"/>
            <a:ext cx="148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WEBPAY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6050477" y="3396899"/>
            <a:ext cx="184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BOTONES ONEPAY QR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7" name="Conector recto 76"/>
          <p:cNvCxnSpPr/>
          <p:nvPr/>
        </p:nvCxnSpPr>
        <p:spPr>
          <a:xfrm>
            <a:off x="585421" y="5831248"/>
            <a:ext cx="42122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6532515" y="5831248"/>
            <a:ext cx="42122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ángulo 78"/>
          <p:cNvSpPr/>
          <p:nvPr/>
        </p:nvSpPr>
        <p:spPr>
          <a:xfrm>
            <a:off x="1197565" y="5904335"/>
            <a:ext cx="286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LANZAMIENTO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48583" y="5908392"/>
            <a:ext cx="286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SEMESTRE 2018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0323" y="1325789"/>
            <a:ext cx="1820016" cy="170351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8583319" y="2465123"/>
            <a:ext cx="2975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PRESENCIALES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" name="Picture 6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19" y="1493707"/>
            <a:ext cx="900989" cy="8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ángulo 70"/>
          <p:cNvSpPr/>
          <p:nvPr/>
        </p:nvSpPr>
        <p:spPr>
          <a:xfrm>
            <a:off x="8700183" y="3388139"/>
            <a:ext cx="879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55" y="3804834"/>
            <a:ext cx="805718" cy="805718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>
            <a:off x="8799771" y="4825224"/>
            <a:ext cx="2542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PRESENCIALES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783" y="5190289"/>
            <a:ext cx="452461" cy="439992"/>
          </a:xfrm>
          <a:prstGeom prst="rect">
            <a:avLst/>
          </a:prstGeom>
        </p:spPr>
      </p:pic>
      <p:sp>
        <p:nvSpPr>
          <p:cNvPr id="83" name="Rectángulo 82"/>
          <p:cNvSpPr/>
          <p:nvPr/>
        </p:nvSpPr>
        <p:spPr>
          <a:xfrm>
            <a:off x="9137308" y="3396605"/>
            <a:ext cx="187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MPOS</a:t>
            </a:r>
          </a:p>
        </p:txBody>
      </p:sp>
      <p:pic>
        <p:nvPicPr>
          <p:cNvPr id="84" name="Picture 2" descr="Resultado de imagen para mobile qr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3511" y="3813301"/>
            <a:ext cx="466205" cy="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ángulo 84"/>
          <p:cNvSpPr/>
          <p:nvPr/>
        </p:nvSpPr>
        <p:spPr>
          <a:xfrm>
            <a:off x="9837605" y="3046802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endParaRPr lang="es-ES" sz="1400" dirty="0"/>
          </a:p>
        </p:txBody>
      </p:sp>
      <p:pic>
        <p:nvPicPr>
          <p:cNvPr id="86" name="Picture 2" descr="Resultado de imagen para mobile qr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2897" y="3793903"/>
            <a:ext cx="466205" cy="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ángulo 86"/>
          <p:cNvSpPr/>
          <p:nvPr/>
        </p:nvSpPr>
        <p:spPr>
          <a:xfrm>
            <a:off x="10016369" y="3396605"/>
            <a:ext cx="187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M2M</a:t>
            </a:r>
          </a:p>
        </p:txBody>
      </p:sp>
    </p:spTree>
    <p:extLst>
      <p:ext uri="{BB962C8B-B14F-4D97-AF65-F5344CB8AC3E}">
        <p14:creationId xmlns:p14="http://schemas.microsoft.com/office/powerpoint/2010/main" val="148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90" y="2443127"/>
            <a:ext cx="920160" cy="15811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680" y="2516499"/>
            <a:ext cx="893650" cy="1544918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626708" y="2203721"/>
            <a:ext cx="1227591" cy="2113185"/>
            <a:chOff x="308347" y="2119545"/>
            <a:chExt cx="1227591" cy="2113185"/>
          </a:xfrm>
        </p:grpSpPr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640E44E4-E6E3-44DB-9D2F-7D42F033119B}"/>
                </a:ext>
              </a:extLst>
            </p:cNvPr>
            <p:cNvGrpSpPr/>
            <p:nvPr/>
          </p:nvGrpSpPr>
          <p:grpSpPr>
            <a:xfrm>
              <a:off x="455285" y="2385857"/>
              <a:ext cx="957239" cy="1618980"/>
              <a:chOff x="1071784" y="2583868"/>
              <a:chExt cx="1840952" cy="3137663"/>
            </a:xfrm>
          </p:grpSpPr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1BA63986-0DB3-4555-8EA9-3EC8DFF4E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177"/>
              <a:stretch/>
            </p:blipFill>
            <p:spPr>
              <a:xfrm>
                <a:off x="1071784" y="2583868"/>
                <a:ext cx="1840952" cy="3137663"/>
              </a:xfrm>
              <a:prstGeom prst="roundRect">
                <a:avLst/>
              </a:prstGeom>
            </p:spPr>
          </p:pic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75519290-C8E3-4476-88B2-158509B9E835}"/>
                  </a:ext>
                </a:extLst>
              </p:cNvPr>
              <p:cNvSpPr/>
              <p:nvPr/>
            </p:nvSpPr>
            <p:spPr>
              <a:xfrm>
                <a:off x="2262752" y="4501671"/>
                <a:ext cx="480344" cy="1921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</p:grpSp>
        <p:pic>
          <p:nvPicPr>
            <p:cNvPr id="49" name="Picture 4" descr="Resultado de imagen para mobile frame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47" y="2119545"/>
              <a:ext cx="1227591" cy="211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AB351E29-3305-4E31-88BA-693C542351C3}"/>
                </a:ext>
              </a:extLst>
            </p:cNvPr>
            <p:cNvGrpSpPr/>
            <p:nvPr/>
          </p:nvGrpSpPr>
          <p:grpSpPr>
            <a:xfrm>
              <a:off x="789027" y="3660311"/>
              <a:ext cx="165313" cy="91563"/>
              <a:chOff x="735606" y="3605235"/>
              <a:chExt cx="3157937" cy="1749108"/>
            </a:xfrm>
          </p:grpSpPr>
          <p:pic>
            <p:nvPicPr>
              <p:cNvPr id="68" name="Imagen 67">
                <a:extLst>
                  <a:ext uri="{FF2B5EF4-FFF2-40B4-BE49-F238E27FC236}">
                    <a16:creationId xmlns:a16="http://schemas.microsoft.com/office/drawing/2014/main" id="{C500B1AD-9493-4BD1-B24D-041D8EB6A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606" y="3605235"/>
                <a:ext cx="3157937" cy="1749108"/>
              </a:xfrm>
              <a:prstGeom prst="rect">
                <a:avLst/>
              </a:prstGeom>
            </p:spPr>
          </p:pic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0F9FA41A-1BAF-4FFA-9581-DD6C85C591D7}"/>
                  </a:ext>
                </a:extLst>
              </p:cNvPr>
              <p:cNvGrpSpPr/>
              <p:nvPr/>
            </p:nvGrpSpPr>
            <p:grpSpPr>
              <a:xfrm>
                <a:off x="1452281" y="4478614"/>
                <a:ext cx="704505" cy="550588"/>
                <a:chOff x="7059705" y="6719617"/>
                <a:chExt cx="765717" cy="598426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B8194F7C-07F5-4B80-83E0-7083B97F823F}"/>
                    </a:ext>
                  </a:extLst>
                </p:cNvPr>
                <p:cNvSpPr/>
                <p:nvPr/>
              </p:nvSpPr>
              <p:spPr>
                <a:xfrm>
                  <a:off x="7059705" y="6756926"/>
                  <a:ext cx="765717" cy="5238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dirty="0"/>
                </a:p>
              </p:txBody>
            </p:sp>
            <p:pic>
              <p:nvPicPr>
                <p:cNvPr id="71" name="Imagen 70">
                  <a:extLst>
                    <a:ext uri="{FF2B5EF4-FFF2-40B4-BE49-F238E27FC236}">
                      <a16:creationId xmlns:a16="http://schemas.microsoft.com/office/drawing/2014/main" id="{B578B05D-3AD7-4515-AECF-A348D53AA1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9705" y="6719617"/>
                  <a:ext cx="729788" cy="59842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745082"/>
            <a:ext cx="12192000" cy="18435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C796074-9A70-4D41-9F60-06848A152983}"/>
              </a:ext>
            </a:extLst>
          </p:cNvPr>
          <p:cNvSpPr txBox="1"/>
          <p:nvPr/>
        </p:nvSpPr>
        <p:spPr>
          <a:xfrm>
            <a:off x="169106" y="4475097"/>
            <a:ext cx="2142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>
                <a:latin typeface="Franklin Gothic Book" panose="020B0503020102020204" pitchFamily="34" charset="0"/>
              </a:rPr>
              <a:t>Desde </a:t>
            </a:r>
            <a:r>
              <a:rPr lang="es-CL" sz="1600" dirty="0">
                <a:latin typeface="Franklin Gothic Book" panose="020B0503020102020204" pitchFamily="34" charset="0"/>
              </a:rPr>
              <a:t>la </a:t>
            </a:r>
            <a:r>
              <a:rPr lang="es-CL" sz="1600" b="1" dirty="0">
                <a:latin typeface="Franklin Gothic Book" panose="020B0503020102020204" pitchFamily="34" charset="0"/>
              </a:rPr>
              <a:t>App o Sitio </a:t>
            </a:r>
            <a:r>
              <a:rPr lang="es-CL" sz="1600" b="1" dirty="0" smtClean="0">
                <a:latin typeface="Franklin Gothic Book" panose="020B0503020102020204" pitchFamily="34" charset="0"/>
              </a:rPr>
              <a:t>Web </a:t>
            </a:r>
            <a:r>
              <a:rPr lang="es-CL" sz="1600" b="1" dirty="0">
                <a:latin typeface="Franklin Gothic Book" panose="020B0503020102020204" pitchFamily="34" charset="0"/>
              </a:rPr>
              <a:t>del comercio, </a:t>
            </a:r>
            <a:r>
              <a:rPr lang="es-CL" sz="1600" dirty="0">
                <a:latin typeface="Franklin Gothic Book" panose="020B0503020102020204" pitchFamily="34" charset="0"/>
              </a:rPr>
              <a:t>elige pagar con el botón </a:t>
            </a:r>
            <a:r>
              <a:rPr lang="es-CL" sz="1600" dirty="0" err="1">
                <a:latin typeface="Franklin Gothic Book" panose="020B0503020102020204" pitchFamily="34" charset="0"/>
              </a:rPr>
              <a:t>OnePay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C625949-C52C-47BF-A9E4-DB4689A22DCE}"/>
              </a:ext>
            </a:extLst>
          </p:cNvPr>
          <p:cNvSpPr txBox="1"/>
          <p:nvPr/>
        </p:nvSpPr>
        <p:spPr>
          <a:xfrm>
            <a:off x="2790692" y="4475097"/>
            <a:ext cx="2107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err="1" smtClean="0">
                <a:latin typeface="Franklin Gothic Book" panose="020B0503020102020204" pitchFamily="34" charset="0"/>
              </a:rPr>
              <a:t>Onepay</a:t>
            </a:r>
            <a:r>
              <a:rPr lang="es-CL" sz="1600" dirty="0" smtClean="0">
                <a:latin typeface="Franklin Gothic Book" panose="020B0503020102020204" pitchFamily="34" charset="0"/>
              </a:rPr>
              <a:t> se levanta mostrando el </a:t>
            </a:r>
            <a:r>
              <a:rPr lang="es-CL" sz="1600" b="1" dirty="0" smtClean="0">
                <a:latin typeface="Franklin Gothic Book" panose="020B0503020102020204" pitchFamily="34" charset="0"/>
              </a:rPr>
              <a:t>detalle del pago</a:t>
            </a:r>
            <a:r>
              <a:rPr lang="es-CL" sz="1600" dirty="0" smtClean="0">
                <a:latin typeface="Franklin Gothic Book" panose="020B0503020102020204" pitchFamily="34" charset="0"/>
              </a:rPr>
              <a:t>. Usuario elige tarjeta y número de cuotas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9665192-9DA1-4B5A-AAD4-579F447DC62C}"/>
              </a:ext>
            </a:extLst>
          </p:cNvPr>
          <p:cNvSpPr txBox="1"/>
          <p:nvPr/>
        </p:nvSpPr>
        <p:spPr>
          <a:xfrm>
            <a:off x="978060" y="1380367"/>
            <a:ext cx="524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1.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0F7E2F2-7DAE-4C16-B6EC-5CCA4666147E}"/>
              </a:ext>
            </a:extLst>
          </p:cNvPr>
          <p:cNvSpPr txBox="1"/>
          <p:nvPr/>
        </p:nvSpPr>
        <p:spPr>
          <a:xfrm>
            <a:off x="3580651" y="1380367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2.</a:t>
            </a:r>
            <a:endParaRPr lang="es-CL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6527BD9-3E86-4CD8-8EBC-F5CC215C7C7A}"/>
              </a:ext>
            </a:extLst>
          </p:cNvPr>
          <p:cNvSpPr txBox="1"/>
          <p:nvPr/>
        </p:nvSpPr>
        <p:spPr>
          <a:xfrm>
            <a:off x="6040139" y="1380367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3.</a:t>
            </a:r>
            <a:endParaRPr lang="es-CL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3DC858C-1ACB-4353-B7B9-6BA79FDB0C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54" y="5943641"/>
            <a:ext cx="2414954" cy="801441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9650320" y="4475097"/>
            <a:ext cx="1912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 smtClean="0">
                <a:latin typeface="Franklin Gothic Book" panose="020B0503020102020204" pitchFamily="34" charset="0"/>
              </a:rPr>
              <a:t>Se regresa el control a la App o Sitio Web del comercio.</a:t>
            </a:r>
            <a:endParaRPr lang="es-CL" sz="1600" b="1" dirty="0">
              <a:latin typeface="Franklin Gothic Book" panose="020B05030201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6527BD9-3E86-4CD8-8EBC-F5CC215C7C7A}"/>
              </a:ext>
            </a:extLst>
          </p:cNvPr>
          <p:cNvSpPr txBox="1"/>
          <p:nvPr/>
        </p:nvSpPr>
        <p:spPr>
          <a:xfrm>
            <a:off x="10342550" y="1380367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5.</a:t>
            </a:r>
            <a:endParaRPr lang="es-CL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9992609" y="2203721"/>
            <a:ext cx="1227591" cy="2113185"/>
            <a:chOff x="9837105" y="2118316"/>
            <a:chExt cx="1227591" cy="2113185"/>
          </a:xfrm>
        </p:grpSpPr>
        <p:sp>
          <p:nvSpPr>
            <p:cNvPr id="2" name="Rectángulo redondeado 1"/>
            <p:cNvSpPr/>
            <p:nvPr/>
          </p:nvSpPr>
          <p:spPr>
            <a:xfrm>
              <a:off x="10023894" y="2364945"/>
              <a:ext cx="854015" cy="1724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2" name="Picture 4" descr="Resultado de imagen para mobile frame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7105" y="2118316"/>
              <a:ext cx="1227591" cy="211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Resultado de imagen para tick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616" y="2987983"/>
              <a:ext cx="594842" cy="584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72024" y="147110"/>
            <a:ext cx="9452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EXPERIENCIA BROWSER/APP MOBILE</a:t>
            </a:r>
            <a:endParaRPr lang="es-CL" sz="44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0" name="Picture 4" descr="Resultado de imagen para mobile fram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10" y="2203721"/>
            <a:ext cx="1227591" cy="2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Resultado de imagen para mobile fram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98" y="2159276"/>
            <a:ext cx="1227591" cy="2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Resultado de imagen para mobile fram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33" y="2159275"/>
            <a:ext cx="1227591" cy="2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/>
          <p:cNvSpPr txBox="1"/>
          <p:nvPr/>
        </p:nvSpPr>
        <p:spPr>
          <a:xfrm>
            <a:off x="5448305" y="4475097"/>
            <a:ext cx="1782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>
                <a:latin typeface="Franklin Gothic Book" panose="020B0503020102020204" pitchFamily="34" charset="0"/>
              </a:rPr>
              <a:t>Usuario </a:t>
            </a:r>
            <a:r>
              <a:rPr lang="es-CL" sz="1600" b="1" dirty="0" smtClean="0">
                <a:latin typeface="Franklin Gothic Book" panose="020B0503020102020204" pitchFamily="34" charset="0"/>
              </a:rPr>
              <a:t>autentica la transacción </a:t>
            </a:r>
            <a:r>
              <a:rPr lang="es-CL" sz="1600" dirty="0" smtClean="0">
                <a:latin typeface="Franklin Gothic Book" panose="020B0503020102020204" pitchFamily="34" charset="0"/>
              </a:rPr>
              <a:t>ingresando PIN secreto de </a:t>
            </a:r>
            <a:r>
              <a:rPr lang="es-CL" sz="1600" dirty="0">
                <a:latin typeface="Franklin Gothic Book" panose="020B0503020102020204" pitchFamily="34" charset="0"/>
              </a:rPr>
              <a:t>5 dígitos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70" y="2492963"/>
            <a:ext cx="860917" cy="1531285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7680404" y="4475097"/>
            <a:ext cx="1677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 smtClean="0">
                <a:latin typeface="Franklin Gothic Book" panose="020B0503020102020204" pitchFamily="34" charset="0"/>
              </a:rPr>
              <a:t>Comprobante de pago </a:t>
            </a:r>
            <a:r>
              <a:rPr lang="es-CL" sz="1600" dirty="0" smtClean="0">
                <a:latin typeface="Franklin Gothic Book" panose="020B0503020102020204" pitchFamily="34" charset="0"/>
              </a:rPr>
              <a:t>es enviado al correo del usuario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6527BD9-3E86-4CD8-8EBC-F5CC215C7C7A}"/>
              </a:ext>
            </a:extLst>
          </p:cNvPr>
          <p:cNvSpPr txBox="1"/>
          <p:nvPr/>
        </p:nvSpPr>
        <p:spPr>
          <a:xfrm>
            <a:off x="8255074" y="1380367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4.</a:t>
            </a:r>
            <a:endParaRPr lang="es-CL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4708"/>
            <a:ext cx="12192000" cy="18435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42822" y="239837"/>
            <a:ext cx="11787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PRESENTE EN TODAS LAS OCASIONES DE COMPRA</a:t>
            </a:r>
            <a:endParaRPr lang="es-CL" sz="42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AutoShape 2" descr="Resultado de imagen para social network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para social network ico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0" descr="Resultado de imagen para card terminal icon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3003646" y="2465123"/>
            <a:ext cx="2251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DESKTOP WEB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643794" y="2469149"/>
            <a:ext cx="212208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MOBILE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" name="Picture 2" descr="Resultado de imagen para ecommerce ic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63" y="1328584"/>
            <a:ext cx="1065531" cy="10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esultado de imagen para mobile ic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0" y="1372325"/>
            <a:ext cx="1021790" cy="10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63" y="1397761"/>
            <a:ext cx="996354" cy="996354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5485446" y="2465123"/>
            <a:ext cx="2975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REDES SOCIALES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392194" y="3384699"/>
            <a:ext cx="2625282" cy="1327911"/>
            <a:chOff x="392194" y="3561968"/>
            <a:chExt cx="2625282" cy="1327911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94" y="3971172"/>
              <a:ext cx="1168902" cy="860136"/>
            </a:xfrm>
            <a:prstGeom prst="rect">
              <a:avLst/>
            </a:prstGeom>
          </p:spPr>
        </p:pic>
        <p:sp>
          <p:nvSpPr>
            <p:cNvPr id="59" name="Rectángulo 58"/>
            <p:cNvSpPr/>
            <p:nvPr/>
          </p:nvSpPr>
          <p:spPr>
            <a:xfrm>
              <a:off x="582423" y="3561968"/>
              <a:ext cx="8993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419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</a:t>
              </a:r>
              <a:endPara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1731131" y="3568157"/>
              <a:ext cx="12863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419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WEB</a:t>
              </a:r>
              <a:endPara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1" name="Picture 2" descr="Resultado de imagen para mobile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57" y="3921511"/>
              <a:ext cx="968368" cy="96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CuadroTexto 61"/>
            <p:cNvSpPr txBox="1"/>
            <p:nvPr/>
          </p:nvSpPr>
          <p:spPr>
            <a:xfrm>
              <a:off x="2126888" y="4193299"/>
              <a:ext cx="560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</a:t>
              </a:r>
              <a:endPara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Rectángulo 62"/>
          <p:cNvSpPr/>
          <p:nvPr/>
        </p:nvSpPr>
        <p:spPr>
          <a:xfrm>
            <a:off x="3679553" y="3384698"/>
            <a:ext cx="899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3387011" y="3794623"/>
            <a:ext cx="1484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ONEPAY CHECKOUT</a:t>
            </a:r>
            <a:endParaRPr lang="es-419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3387011" y="4582678"/>
            <a:ext cx="148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DIRECTO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505" y="4038820"/>
            <a:ext cx="559271" cy="543858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3387011" y="5157692"/>
            <a:ext cx="148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WEBPAY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6050477" y="3396899"/>
            <a:ext cx="184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BOTONES ONEPAY QR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7" name="Conector recto 76"/>
          <p:cNvCxnSpPr/>
          <p:nvPr/>
        </p:nvCxnSpPr>
        <p:spPr>
          <a:xfrm>
            <a:off x="585421" y="5831248"/>
            <a:ext cx="42122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6532515" y="5831248"/>
            <a:ext cx="42122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ángulo 78"/>
          <p:cNvSpPr/>
          <p:nvPr/>
        </p:nvSpPr>
        <p:spPr>
          <a:xfrm>
            <a:off x="1197565" y="5904335"/>
            <a:ext cx="286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LANZAMIENTO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48583" y="5908392"/>
            <a:ext cx="286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SEMESTRE 2018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03303" y="1325789"/>
            <a:ext cx="1820016" cy="170351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8583319" y="2465123"/>
            <a:ext cx="2975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PRESENCIALES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" name="Picture 6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19" y="1493707"/>
            <a:ext cx="900989" cy="8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ángulo 49"/>
          <p:cNvSpPr/>
          <p:nvPr/>
        </p:nvSpPr>
        <p:spPr>
          <a:xfrm>
            <a:off x="8700183" y="3388139"/>
            <a:ext cx="879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55" y="3804834"/>
            <a:ext cx="805718" cy="805718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8799771" y="4825224"/>
            <a:ext cx="2542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PRESENCIALES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783" y="5190289"/>
            <a:ext cx="452461" cy="439992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137308" y="3396605"/>
            <a:ext cx="187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MPOS</a:t>
            </a:r>
          </a:p>
        </p:txBody>
      </p:sp>
      <p:pic>
        <p:nvPicPr>
          <p:cNvPr id="69" name="Picture 2" descr="Resultado de imagen para mobile qr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3511" y="3813301"/>
            <a:ext cx="466205" cy="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ángulo 70"/>
          <p:cNvSpPr/>
          <p:nvPr/>
        </p:nvSpPr>
        <p:spPr>
          <a:xfrm>
            <a:off x="9837605" y="3046802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endParaRPr lang="es-ES" sz="1400" dirty="0"/>
          </a:p>
        </p:txBody>
      </p:sp>
      <p:pic>
        <p:nvPicPr>
          <p:cNvPr id="72" name="Picture 2" descr="Resultado de imagen para mobile qr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2897" y="3793903"/>
            <a:ext cx="466205" cy="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ángulo 72"/>
          <p:cNvSpPr/>
          <p:nvPr/>
        </p:nvSpPr>
        <p:spPr>
          <a:xfrm>
            <a:off x="10016369" y="3396605"/>
            <a:ext cx="187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M2M</a:t>
            </a:r>
          </a:p>
        </p:txBody>
      </p:sp>
    </p:spTree>
    <p:extLst>
      <p:ext uri="{BB962C8B-B14F-4D97-AF65-F5344CB8AC3E}">
        <p14:creationId xmlns:p14="http://schemas.microsoft.com/office/powerpoint/2010/main" val="548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4708"/>
            <a:ext cx="12192000" cy="18435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42822" y="239837"/>
            <a:ext cx="11787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PRESENTE EN TODAS LAS OCASIONES DE COMPRA</a:t>
            </a:r>
            <a:endParaRPr lang="es-CL" sz="42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AutoShape 2" descr="Resultado de imagen para social network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para social network ico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0" descr="Resultado de imagen para card terminal icon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3003646" y="2465123"/>
            <a:ext cx="225116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DESKTOP WEB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643794" y="2469149"/>
            <a:ext cx="212208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MOBILE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" name="Picture 2" descr="Resultado de imagen para ecommerce ic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63" y="1328584"/>
            <a:ext cx="1065531" cy="10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esultado de imagen para mobile ic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0" y="1372325"/>
            <a:ext cx="1021790" cy="10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63" y="1397761"/>
            <a:ext cx="996354" cy="996354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5485446" y="2465123"/>
            <a:ext cx="2975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REDES SOCIALES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392194" y="3384699"/>
            <a:ext cx="2625282" cy="1327911"/>
            <a:chOff x="392194" y="3561968"/>
            <a:chExt cx="2625282" cy="1327911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94" y="3971172"/>
              <a:ext cx="1168902" cy="860136"/>
            </a:xfrm>
            <a:prstGeom prst="rect">
              <a:avLst/>
            </a:prstGeom>
          </p:spPr>
        </p:pic>
        <p:sp>
          <p:nvSpPr>
            <p:cNvPr id="59" name="Rectángulo 58"/>
            <p:cNvSpPr/>
            <p:nvPr/>
          </p:nvSpPr>
          <p:spPr>
            <a:xfrm>
              <a:off x="582423" y="3561968"/>
              <a:ext cx="8993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419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</a:t>
              </a:r>
              <a:endPara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1731131" y="3568157"/>
              <a:ext cx="12863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419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WEB</a:t>
              </a:r>
              <a:endPara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1" name="Picture 2" descr="Resultado de imagen para mobile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57" y="3921511"/>
              <a:ext cx="968368" cy="96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CuadroTexto 61"/>
            <p:cNvSpPr txBox="1"/>
            <p:nvPr/>
          </p:nvSpPr>
          <p:spPr>
            <a:xfrm>
              <a:off x="2126888" y="4193299"/>
              <a:ext cx="560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</a:t>
              </a:r>
              <a:endParaRPr lang="es-E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Rectángulo 62"/>
          <p:cNvSpPr/>
          <p:nvPr/>
        </p:nvSpPr>
        <p:spPr>
          <a:xfrm>
            <a:off x="3679553" y="3384698"/>
            <a:ext cx="899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3387011" y="3794623"/>
            <a:ext cx="1484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ONEPAY CHECKOUT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3387011" y="4582678"/>
            <a:ext cx="148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DIRECTO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505" y="4038820"/>
            <a:ext cx="559271" cy="543858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3387011" y="5157692"/>
            <a:ext cx="148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WEBPAY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6050477" y="3396899"/>
            <a:ext cx="184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BOTONES ONEPAY QR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7" name="Conector recto 76"/>
          <p:cNvCxnSpPr/>
          <p:nvPr/>
        </p:nvCxnSpPr>
        <p:spPr>
          <a:xfrm>
            <a:off x="585421" y="5831248"/>
            <a:ext cx="42122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6532515" y="5831248"/>
            <a:ext cx="42122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ángulo 78"/>
          <p:cNvSpPr/>
          <p:nvPr/>
        </p:nvSpPr>
        <p:spPr>
          <a:xfrm>
            <a:off x="1197565" y="5904335"/>
            <a:ext cx="286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LANZAMIENTO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48583" y="5908392"/>
            <a:ext cx="2860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SEMESTRE 2018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03303" y="1325789"/>
            <a:ext cx="1820016" cy="170351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8583319" y="2465123"/>
            <a:ext cx="2975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PAGOS PRESENCIALES</a:t>
            </a:r>
            <a:endParaRPr lang="es-419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" name="Picture 6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19" y="1493707"/>
            <a:ext cx="900989" cy="8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ángulo 49"/>
          <p:cNvSpPr/>
          <p:nvPr/>
        </p:nvSpPr>
        <p:spPr>
          <a:xfrm>
            <a:off x="8700183" y="3388139"/>
            <a:ext cx="879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55" y="3804834"/>
            <a:ext cx="805718" cy="805718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8799771" y="4825224"/>
            <a:ext cx="2542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PRESENCIALES</a:t>
            </a:r>
            <a:endParaRPr lang="es-419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783" y="5190289"/>
            <a:ext cx="452461" cy="439992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137308" y="3396605"/>
            <a:ext cx="187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MPOS</a:t>
            </a:r>
          </a:p>
        </p:txBody>
      </p:sp>
      <p:pic>
        <p:nvPicPr>
          <p:cNvPr id="69" name="Picture 2" descr="Resultado de imagen para mobile qr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3511" y="3813301"/>
            <a:ext cx="466205" cy="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ángulo 70"/>
          <p:cNvSpPr/>
          <p:nvPr/>
        </p:nvSpPr>
        <p:spPr>
          <a:xfrm>
            <a:off x="9837605" y="3046802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endParaRPr lang="es-ES" sz="1400" dirty="0"/>
          </a:p>
        </p:txBody>
      </p:sp>
      <p:pic>
        <p:nvPicPr>
          <p:cNvPr id="72" name="Picture 2" descr="Resultado de imagen para mobile qr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22897" y="3793903"/>
            <a:ext cx="466205" cy="8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ángulo 72"/>
          <p:cNvSpPr/>
          <p:nvPr/>
        </p:nvSpPr>
        <p:spPr>
          <a:xfrm>
            <a:off x="10016369" y="3396605"/>
            <a:ext cx="1878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419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M2M</a:t>
            </a:r>
          </a:p>
        </p:txBody>
      </p:sp>
    </p:spTree>
    <p:extLst>
      <p:ext uri="{BB962C8B-B14F-4D97-AF65-F5344CB8AC3E}">
        <p14:creationId xmlns:p14="http://schemas.microsoft.com/office/powerpoint/2010/main" val="40516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253" y="4820709"/>
            <a:ext cx="915350" cy="1582433"/>
          </a:xfrm>
          <a:prstGeom prst="rect">
            <a:avLst/>
          </a:prstGeom>
        </p:spPr>
      </p:pic>
      <p:pic>
        <p:nvPicPr>
          <p:cNvPr id="81" name="Picture 4" descr="Resultado de imagen para mobile fram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37" y="4538170"/>
            <a:ext cx="1227591" cy="2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o 26"/>
          <p:cNvGrpSpPr/>
          <p:nvPr/>
        </p:nvGrpSpPr>
        <p:grpSpPr>
          <a:xfrm>
            <a:off x="163080" y="1256102"/>
            <a:ext cx="2357996" cy="2357996"/>
            <a:chOff x="163080" y="1454224"/>
            <a:chExt cx="2357996" cy="2357996"/>
          </a:xfrm>
        </p:grpSpPr>
        <p:pic>
          <p:nvPicPr>
            <p:cNvPr id="28" name="Picture 2" descr="Resultado de imagen para laptop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80" y="1454224"/>
              <a:ext cx="2357996" cy="235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743" y="1931183"/>
              <a:ext cx="1715150" cy="962584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4207697" y="4543981"/>
            <a:ext cx="1227591" cy="2113185"/>
            <a:chOff x="3773599" y="3896672"/>
            <a:chExt cx="1227591" cy="211318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8944" y="4127052"/>
              <a:ext cx="913519" cy="1625917"/>
            </a:xfrm>
            <a:prstGeom prst="rect">
              <a:avLst/>
            </a:prstGeom>
          </p:spPr>
        </p:pic>
        <p:pic>
          <p:nvPicPr>
            <p:cNvPr id="42" name="Picture 4" descr="Resultado de imagen para mobile fram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599" y="3896672"/>
              <a:ext cx="1227591" cy="211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577361" y="4536704"/>
            <a:ext cx="1227591" cy="2113185"/>
            <a:chOff x="2303659" y="3916589"/>
            <a:chExt cx="1227591" cy="211318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72066" y="4199128"/>
              <a:ext cx="888369" cy="1575156"/>
            </a:xfrm>
            <a:prstGeom prst="rect">
              <a:avLst/>
            </a:prstGeom>
          </p:spPr>
        </p:pic>
        <p:pic>
          <p:nvPicPr>
            <p:cNvPr id="1028" name="Picture 4" descr="Resultado de imagen para mobile fram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659" y="3916589"/>
              <a:ext cx="1227591" cy="211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79846C7-52D6-4E1D-9969-F42323CC8EA8}"/>
              </a:ext>
            </a:extLst>
          </p:cNvPr>
          <p:cNvSpPr txBox="1"/>
          <p:nvPr/>
        </p:nvSpPr>
        <p:spPr>
          <a:xfrm>
            <a:off x="163080" y="286187"/>
            <a:ext cx="11337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EXPERIENCIA ESCRITORIO: ONEPAY CHECKOUT</a:t>
            </a:r>
            <a:endParaRPr lang="es-CL" sz="4400" b="1" dirty="0">
              <a:solidFill>
                <a:schemeClr val="bg1"/>
              </a:solidFill>
              <a:latin typeface="Franklin Gothic Book" panose="020B05030201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9660257" y="1265159"/>
            <a:ext cx="2357996" cy="2357996"/>
            <a:chOff x="9387509" y="1454225"/>
            <a:chExt cx="2357996" cy="2357996"/>
          </a:xfrm>
        </p:grpSpPr>
        <p:pic>
          <p:nvPicPr>
            <p:cNvPr id="47" name="Picture 2" descr="Resultado de imagen para laptop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7509" y="1454225"/>
              <a:ext cx="2357996" cy="235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ángulo redondeado 47"/>
            <p:cNvSpPr/>
            <p:nvPr/>
          </p:nvSpPr>
          <p:spPr>
            <a:xfrm>
              <a:off x="9729252" y="1930625"/>
              <a:ext cx="1679689" cy="9631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Picture 2" descr="Resultado de imagen para tick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2771" y="2125446"/>
              <a:ext cx="594842" cy="584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CuadroTexto 49"/>
          <p:cNvSpPr txBox="1"/>
          <p:nvPr/>
        </p:nvSpPr>
        <p:spPr>
          <a:xfrm flipH="1">
            <a:off x="1164580" y="1063644"/>
            <a:ext cx="64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1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 flipH="1">
            <a:off x="10632862" y="1072700"/>
            <a:ext cx="64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4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 flipH="1">
            <a:off x="3721998" y="1028058"/>
            <a:ext cx="119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2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71" name="CuadroTexto 70"/>
          <p:cNvSpPr txBox="1"/>
          <p:nvPr/>
        </p:nvSpPr>
        <p:spPr>
          <a:xfrm flipH="1">
            <a:off x="10580191" y="4110831"/>
            <a:ext cx="64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4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/>
          <a:srcRect l="-250" t="-406" r="8168" b="11483"/>
          <a:stretch/>
        </p:blipFill>
        <p:spPr>
          <a:xfrm>
            <a:off x="2930165" y="1612833"/>
            <a:ext cx="2840824" cy="1691134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886" y="1612833"/>
            <a:ext cx="2835991" cy="1691134"/>
          </a:xfrm>
          <a:prstGeom prst="rect">
            <a:avLst/>
          </a:prstGeom>
        </p:spPr>
      </p:pic>
      <p:sp>
        <p:nvSpPr>
          <p:cNvPr id="89" name="CuadroTexto 88"/>
          <p:cNvSpPr txBox="1"/>
          <p:nvPr/>
        </p:nvSpPr>
        <p:spPr>
          <a:xfrm flipH="1">
            <a:off x="7182825" y="1059991"/>
            <a:ext cx="119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3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3154" y="4852974"/>
            <a:ext cx="893650" cy="1544918"/>
          </a:xfrm>
          <a:prstGeom prst="rect">
            <a:avLst/>
          </a:prstGeom>
        </p:spPr>
      </p:pic>
      <p:pic>
        <p:nvPicPr>
          <p:cNvPr id="44" name="Picture 4" descr="Resultado de imagen para mobile fram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85" y="4540197"/>
            <a:ext cx="1227591" cy="2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9859" y="4802428"/>
            <a:ext cx="929606" cy="1581121"/>
          </a:xfrm>
          <a:prstGeom prst="rect">
            <a:avLst/>
          </a:prstGeom>
        </p:spPr>
      </p:pic>
      <p:pic>
        <p:nvPicPr>
          <p:cNvPr id="51" name="Picture 4" descr="Resultado de imagen para mobile fram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07" y="4518577"/>
            <a:ext cx="1240193" cy="21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/>
          <p:cNvSpPr txBox="1"/>
          <p:nvPr/>
        </p:nvSpPr>
        <p:spPr>
          <a:xfrm flipH="1">
            <a:off x="4500521" y="4133418"/>
            <a:ext cx="64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2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 flipH="1">
            <a:off x="5722505" y="4128959"/>
            <a:ext cx="64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3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 flipH="1">
            <a:off x="6929294" y="4110831"/>
            <a:ext cx="65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3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C796074-9A70-4D41-9F60-06848A152983}"/>
              </a:ext>
            </a:extLst>
          </p:cNvPr>
          <p:cNvSpPr txBox="1"/>
          <p:nvPr/>
        </p:nvSpPr>
        <p:spPr>
          <a:xfrm>
            <a:off x="1791786" y="5056154"/>
            <a:ext cx="2389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 smtClean="0">
                <a:latin typeface="Franklin Gothic Book" panose="020B0503020102020204" pitchFamily="34" charset="0"/>
              </a:rPr>
              <a:t>Abre tu aplicación </a:t>
            </a:r>
            <a:r>
              <a:rPr lang="es-CL" sz="1600" b="1" dirty="0" err="1" smtClean="0">
                <a:latin typeface="Franklin Gothic Book" panose="020B0503020102020204" pitchFamily="34" charset="0"/>
              </a:rPr>
              <a:t>Onepay</a:t>
            </a:r>
            <a:r>
              <a:rPr lang="es-CL" sz="1600" b="1" dirty="0" smtClean="0">
                <a:latin typeface="Franklin Gothic Book" panose="020B0503020102020204" pitchFamily="34" charset="0"/>
              </a:rPr>
              <a:t> </a:t>
            </a:r>
            <a:r>
              <a:rPr lang="es-CL" sz="1600" dirty="0" smtClean="0">
                <a:latin typeface="Franklin Gothic Book" panose="020B0503020102020204" pitchFamily="34" charset="0"/>
              </a:rPr>
              <a:t>y </a:t>
            </a:r>
            <a:r>
              <a:rPr lang="es-CL" sz="1600" b="1" dirty="0" smtClean="0">
                <a:latin typeface="Franklin Gothic Book" panose="020B0503020102020204" pitchFamily="34" charset="0"/>
              </a:rPr>
              <a:t>escanea el código QR</a:t>
            </a:r>
            <a:r>
              <a:rPr lang="es-CL" sz="1600" dirty="0" smtClean="0">
                <a:latin typeface="Franklin Gothic Book" panose="020B0503020102020204" pitchFamily="34" charset="0"/>
              </a:rPr>
              <a:t> que aparecerá en el sitio del comercio.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C796074-9A70-4D41-9F60-06848A152983}"/>
              </a:ext>
            </a:extLst>
          </p:cNvPr>
          <p:cNvSpPr txBox="1"/>
          <p:nvPr/>
        </p:nvSpPr>
        <p:spPr>
          <a:xfrm>
            <a:off x="143474" y="3330767"/>
            <a:ext cx="238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 smtClean="0">
                <a:latin typeface="Franklin Gothic Book" panose="020B0503020102020204" pitchFamily="34" charset="0"/>
              </a:rPr>
              <a:t>Selecciona </a:t>
            </a:r>
            <a:r>
              <a:rPr lang="es-CL" sz="1600" b="1" dirty="0" err="1" smtClean="0">
                <a:latin typeface="Franklin Gothic Book" panose="020B0503020102020204" pitchFamily="34" charset="0"/>
              </a:rPr>
              <a:t>Onepay</a:t>
            </a:r>
            <a:r>
              <a:rPr lang="es-CL" sz="1600" b="1" dirty="0" smtClean="0">
                <a:latin typeface="Franklin Gothic Book" panose="020B0503020102020204" pitchFamily="34" charset="0"/>
              </a:rPr>
              <a:t> </a:t>
            </a:r>
            <a:r>
              <a:rPr lang="es-CL" sz="1600" dirty="0" smtClean="0">
                <a:latin typeface="Franklin Gothic Book" panose="020B0503020102020204" pitchFamily="34" charset="0"/>
              </a:rPr>
              <a:t>como medio de pago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2C796074-9A70-4D41-9F60-06848A152983}"/>
              </a:ext>
            </a:extLst>
          </p:cNvPr>
          <p:cNvSpPr txBox="1"/>
          <p:nvPr/>
        </p:nvSpPr>
        <p:spPr>
          <a:xfrm>
            <a:off x="2930166" y="3330767"/>
            <a:ext cx="283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>
                <a:latin typeface="Franklin Gothic Book" panose="020B0503020102020204" pitchFamily="34" charset="0"/>
              </a:rPr>
              <a:t>Un</a:t>
            </a:r>
            <a:r>
              <a:rPr lang="es-CL" sz="1600" b="1" dirty="0" smtClean="0">
                <a:latin typeface="Franklin Gothic Book" panose="020B0503020102020204" pitchFamily="34" charset="0"/>
              </a:rPr>
              <a:t> código QR </a:t>
            </a:r>
            <a:r>
              <a:rPr lang="es-CL" sz="1600" dirty="0" smtClean="0">
                <a:latin typeface="Franklin Gothic Book" panose="020B0503020102020204" pitchFamily="34" charset="0"/>
              </a:rPr>
              <a:t>se desplegará en el sitio del comercio.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C796074-9A70-4D41-9F60-06848A152983}"/>
              </a:ext>
            </a:extLst>
          </p:cNvPr>
          <p:cNvSpPr txBox="1"/>
          <p:nvPr/>
        </p:nvSpPr>
        <p:spPr>
          <a:xfrm>
            <a:off x="7946683" y="4963713"/>
            <a:ext cx="2243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>
                <a:latin typeface="Franklin Gothic Book" panose="020B0503020102020204" pitchFamily="34" charset="0"/>
              </a:rPr>
              <a:t>Revisa el detalle de tu compra, </a:t>
            </a:r>
            <a:r>
              <a:rPr lang="es-CL" sz="1600" b="1" dirty="0" smtClean="0">
                <a:latin typeface="Franklin Gothic Book" panose="020B0503020102020204" pitchFamily="34" charset="0"/>
              </a:rPr>
              <a:t>autoriza la transacción ingresando tu PIN ONEPAY </a:t>
            </a:r>
            <a:r>
              <a:rPr lang="es-CL" sz="1600" dirty="0" smtClean="0">
                <a:latin typeface="Franklin Gothic Book" panose="020B0503020102020204" pitchFamily="34" charset="0"/>
              </a:rPr>
              <a:t>y ya está!</a:t>
            </a:r>
            <a:endParaRPr lang="es-CL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categoria-Producto xmlns="c7e1b03a-131a-4af5-b372-6cdd11cf9cbd">16</Subcategoria-Producto>
    <CategoriaProducto xmlns="c93e94c0-fc9e-4bc2-9d86-8b78adf5c11a">9</CategoriaProduc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sProductosTBK" ma:contentTypeID="0x01010055DD17343CA2C946A293839F5B079986000B1F6DD33A5164408394F35ECEF0B249" ma:contentTypeVersion="9" ma:contentTypeDescription="" ma:contentTypeScope="" ma:versionID="ab4de08960e1cc176c225eb4a7ad41e2">
  <xsd:schema xmlns:xsd="http://www.w3.org/2001/XMLSchema" xmlns:xs="http://www.w3.org/2001/XMLSchema" xmlns:p="http://schemas.microsoft.com/office/2006/metadata/properties" xmlns:ns2="c93e94c0-fc9e-4bc2-9d86-8b78adf5c11a" xmlns:ns3="c7e1b03a-131a-4af5-b372-6cdd11cf9cbd" targetNamespace="http://schemas.microsoft.com/office/2006/metadata/properties" ma:root="true" ma:fieldsID="70d286aeac7b799954182b54d9609035" ns2:_="" ns3:_="">
    <xsd:import namespace="c93e94c0-fc9e-4bc2-9d86-8b78adf5c11a"/>
    <xsd:import namespace="c7e1b03a-131a-4af5-b372-6cdd11cf9cbd"/>
    <xsd:element name="properties">
      <xsd:complexType>
        <xsd:sequence>
          <xsd:element name="documentManagement">
            <xsd:complexType>
              <xsd:all>
                <xsd:element ref="ns2:CategoriaProducto" minOccurs="0"/>
                <xsd:element ref="ns3:Subcategoria-Produc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e94c0-fc9e-4bc2-9d86-8b78adf5c11a" elementFormDefault="qualified">
    <xsd:import namespace="http://schemas.microsoft.com/office/2006/documentManagement/types"/>
    <xsd:import namespace="http://schemas.microsoft.com/office/infopath/2007/PartnerControls"/>
    <xsd:element name="CategoriaProducto" ma:index="8" nillable="true" ma:displayName="Categoria Producto" ma:list="{78659091-28cc-4caf-b620-7e6a3abe4d11}" ma:internalName="CategoriaProducto" ma:showField="Title" ma:web="c93e94c0-fc9e-4bc2-9d86-8b78adf5c11a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1b03a-131a-4af5-b372-6cdd11cf9cbd" elementFormDefault="qualified">
    <xsd:import namespace="http://schemas.microsoft.com/office/2006/documentManagement/types"/>
    <xsd:import namespace="http://schemas.microsoft.com/office/infopath/2007/PartnerControls"/>
    <xsd:element name="Subcategoria-Producto" ma:index="9" nillable="true" ma:displayName="Subcategoria-Producto" ma:list="{cda3305a-a354-4150-9902-c26700669b3d}" ma:internalName="Subcategoria_x002d_Producto" ma:showField="Title" ma:web="c7e1b03a-131a-4af5-b372-6cdd11cf9cb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D8E8A2-6D27-4B60-B457-D15FCFE62868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93e94c0-fc9e-4bc2-9d86-8b78adf5c11a"/>
    <ds:schemaRef ds:uri="http://purl.org/dc/terms/"/>
    <ds:schemaRef ds:uri="c7e1b03a-131a-4af5-b372-6cdd11cf9cb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4A7077-F204-44A6-A860-0F2521834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87E1C0-7F1C-425E-9E68-3FCD5A857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3e94c0-fc9e-4bc2-9d86-8b78adf5c11a"/>
    <ds:schemaRef ds:uri="c7e1b03a-131a-4af5-b372-6cdd11cf9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7196</TotalTime>
  <Words>914</Words>
  <Application>Microsoft Office PowerPoint</Application>
  <PresentationFormat>Panorámica</PresentationFormat>
  <Paragraphs>248</Paragraphs>
  <Slides>19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KaiTi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ONEPAY - Presentación final</dc:title>
  <dc:creator>Bouillet, Nicolas</dc:creator>
  <cp:lastModifiedBy>Isadora Paz Ibarra Flühmann</cp:lastModifiedBy>
  <cp:revision>191</cp:revision>
  <dcterms:created xsi:type="dcterms:W3CDTF">2017-11-15T21:02:18Z</dcterms:created>
  <dcterms:modified xsi:type="dcterms:W3CDTF">2018-11-08T19:51:03Z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0x01010055DD17343CA2C946A293839F5B079986000B1F6DD33A5164408394F35ECEF0B249</vt:lpwstr>
  </property>
</Properties>
</file>